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4" r:id="rId6"/>
    <p:sldMasterId id="2147483716" r:id="rId7"/>
  </p:sldMasterIdLst>
  <p:notesMasterIdLst>
    <p:notesMasterId r:id="rId17"/>
  </p:notesMasterIdLst>
  <p:sldIdLst>
    <p:sldId id="257" r:id="rId8"/>
    <p:sldId id="262" r:id="rId9"/>
    <p:sldId id="263" r:id="rId10"/>
    <p:sldId id="265" r:id="rId11"/>
    <p:sldId id="264" r:id="rId12"/>
    <p:sldId id="266" r:id="rId13"/>
    <p:sldId id="258" r:id="rId14"/>
    <p:sldId id="267"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7926" autoAdjust="0"/>
  </p:normalViewPr>
  <p:slideViewPr>
    <p:cSldViewPr snapToGrid="0">
      <p:cViewPr varScale="1">
        <p:scale>
          <a:sx n="65" d="100"/>
          <a:sy n="65" d="100"/>
        </p:scale>
        <p:origin x="23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7777777777E-2"/>
          <c:y val="2.8350515463917526E-2"/>
          <c:w val="0.96944444444444444"/>
          <c:h val="0.69236119003165841"/>
        </c:manualLayout>
      </c:layout>
      <c:barChart>
        <c:barDir val="col"/>
        <c:grouping val="clustered"/>
        <c:varyColors val="0"/>
        <c:ser>
          <c:idx val="0"/>
          <c:order val="0"/>
          <c:tx>
            <c:strRef>
              <c:f>Sheet1!$B$1</c:f>
              <c:strCache>
                <c:ptCount val="1"/>
                <c:pt idx="0">
                  <c:v>Low</c:v>
                </c:pt>
              </c:strCache>
            </c:strRef>
          </c:tx>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Sheet1!$B$2:$B$4</c:f>
              <c:numCache>
                <c:formatCode>0.0%</c:formatCode>
                <c:ptCount val="3"/>
                <c:pt idx="0">
                  <c:v>0.16200000000000001</c:v>
                </c:pt>
                <c:pt idx="1">
                  <c:v>5.0999999999999997E-2</c:v>
                </c:pt>
                <c:pt idx="2">
                  <c:v>1.4E-2</c:v>
                </c:pt>
              </c:numCache>
            </c:numRef>
          </c:val>
        </c:ser>
        <c:ser>
          <c:idx val="1"/>
          <c:order val="1"/>
          <c:tx>
            <c:strRef>
              <c:f>Sheet1!$C$1</c:f>
              <c:strCache>
                <c:ptCount val="1"/>
                <c:pt idx="0">
                  <c:v>Moderate</c:v>
                </c:pt>
              </c:strCache>
            </c:strRef>
          </c:tx>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Sheet1!$C$2:$C$4</c:f>
              <c:numCache>
                <c:formatCode>0.0%</c:formatCode>
                <c:ptCount val="3"/>
                <c:pt idx="0">
                  <c:v>0.30299999999999999</c:v>
                </c:pt>
                <c:pt idx="1">
                  <c:v>0.109</c:v>
                </c:pt>
                <c:pt idx="2">
                  <c:v>4.3999999999999997E-2</c:v>
                </c:pt>
              </c:numCache>
            </c:numRef>
          </c:val>
        </c:ser>
        <c:ser>
          <c:idx val="2"/>
          <c:order val="2"/>
          <c:tx>
            <c:strRef>
              <c:f>Sheet1!$D$1</c:f>
              <c:strCache>
                <c:ptCount val="1"/>
                <c:pt idx="0">
                  <c:v>High</c:v>
                </c:pt>
              </c:strCache>
            </c:strRef>
          </c:tx>
          <c:spPr>
            <a:solidFill>
              <a:schemeClr val="accent3"/>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Sheet1!$D$2:$D$4</c:f>
              <c:numCache>
                <c:formatCode>0.0%</c:formatCode>
                <c:ptCount val="3"/>
                <c:pt idx="0">
                  <c:v>0.46100000000000002</c:v>
                </c:pt>
                <c:pt idx="1">
                  <c:v>0.19400000000000001</c:v>
                </c:pt>
                <c:pt idx="2">
                  <c:v>9.5000000000000001E-2</c:v>
                </c:pt>
              </c:numCache>
            </c:numRef>
          </c:val>
        </c:ser>
        <c:ser>
          <c:idx val="3"/>
          <c:order val="3"/>
          <c:tx>
            <c:strRef>
              <c:f>Sheet1!$E$1</c:f>
              <c:strCache>
                <c:ptCount val="1"/>
                <c:pt idx="0">
                  <c:v>Very High</c:v>
                </c:pt>
              </c:strCache>
            </c:strRef>
          </c:tx>
          <c:spPr>
            <a:solidFill>
              <a:schemeClr val="accent4"/>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Sheet1!$E$2:$E$4</c:f>
              <c:numCache>
                <c:formatCode>0.0%</c:formatCode>
                <c:ptCount val="3"/>
                <c:pt idx="0">
                  <c:v>0.57699999999999996</c:v>
                </c:pt>
                <c:pt idx="1">
                  <c:v>0.25900000000000001</c:v>
                </c:pt>
                <c:pt idx="2">
                  <c:v>0.157</c:v>
                </c:pt>
              </c:numCache>
            </c:numRef>
          </c:val>
        </c:ser>
        <c:dLbls>
          <c:showLegendKey val="0"/>
          <c:showVal val="0"/>
          <c:showCatName val="0"/>
          <c:showSerName val="0"/>
          <c:showPercent val="0"/>
          <c:showBubbleSize val="0"/>
        </c:dLbls>
        <c:gapWidth val="50"/>
        <c:axId val="395741168"/>
        <c:axId val="395741560"/>
      </c:barChart>
      <c:catAx>
        <c:axId val="395741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95741560"/>
        <c:crosses val="autoZero"/>
        <c:auto val="1"/>
        <c:lblAlgn val="ctr"/>
        <c:lblOffset val="100"/>
        <c:noMultiLvlLbl val="0"/>
      </c:catAx>
      <c:valAx>
        <c:axId val="395741560"/>
        <c:scaling>
          <c:orientation val="minMax"/>
        </c:scaling>
        <c:delete val="1"/>
        <c:axPos val="l"/>
        <c:numFmt formatCode="0.0%" sourceLinked="1"/>
        <c:majorTickMark val="none"/>
        <c:minorTickMark val="none"/>
        <c:tickLblPos val="nextTo"/>
        <c:crossAx val="395741168"/>
        <c:crosses val="autoZero"/>
        <c:crossBetween val="between"/>
      </c:valAx>
      <c:spPr>
        <a:noFill/>
        <a:ln>
          <a:noFill/>
        </a:ln>
        <a:effectLst/>
      </c:spPr>
    </c:plotArea>
    <c:legend>
      <c:legendPos val="b"/>
      <c:layout>
        <c:manualLayout>
          <c:xMode val="edge"/>
          <c:yMode val="edge"/>
          <c:x val="2.6504811898512688E-2"/>
          <c:y val="0.8962533484860784"/>
          <c:w val="0.97210629921259839"/>
          <c:h val="6.95327263779527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A522E-DFD2-E540-98CC-FADDF72CCB3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08A94ADE-D9C1-3E4C-AC63-E3059D38D9BA}">
      <dgm:prSet phldrT="[Text]"/>
      <dgm:spPr>
        <a:solidFill>
          <a:schemeClr val="accent2"/>
        </a:solidFill>
        <a:effectLst/>
      </dgm:spPr>
      <dgm:t>
        <a:bodyPr/>
        <a:lstStyle/>
        <a:p>
          <a:r>
            <a:rPr lang="en-US" dirty="0" smtClean="0">
              <a:solidFill>
                <a:schemeClr val="bg1"/>
              </a:solidFill>
            </a:rPr>
            <a:t>Safety Assessment</a:t>
          </a:r>
          <a:endParaRPr lang="en-US" dirty="0">
            <a:solidFill>
              <a:schemeClr val="bg1"/>
            </a:solidFill>
          </a:endParaRPr>
        </a:p>
      </dgm:t>
    </dgm:pt>
    <dgm:pt modelId="{1AD29826-B16E-D643-9A25-BB6BE2BE7610}" type="parTrans" cxnId="{20086BB6-F6ED-0D4F-A066-F66C6465EF55}">
      <dgm:prSet/>
      <dgm:spPr/>
      <dgm:t>
        <a:bodyPr/>
        <a:lstStyle/>
        <a:p>
          <a:endParaRPr lang="en-US"/>
        </a:p>
      </dgm:t>
    </dgm:pt>
    <dgm:pt modelId="{571A7680-057E-CC40-BC7A-DB30FFBA37B0}" type="sibTrans" cxnId="{20086BB6-F6ED-0D4F-A066-F66C6465EF55}">
      <dgm:prSet/>
      <dgm:spPr/>
      <dgm:t>
        <a:bodyPr/>
        <a:lstStyle/>
        <a:p>
          <a:endParaRPr lang="en-US"/>
        </a:p>
      </dgm:t>
    </dgm:pt>
    <dgm:pt modelId="{04C74D56-05BA-0544-9587-141F7B47ACBB}">
      <dgm:prSet phldrT="[Text]"/>
      <dgm:spPr>
        <a:solidFill>
          <a:schemeClr val="accent1"/>
        </a:solidFill>
        <a:effectLst/>
      </dgm:spPr>
      <dgm:t>
        <a:bodyPr/>
        <a:lstStyle/>
        <a:p>
          <a:r>
            <a:rPr lang="en-US" dirty="0" smtClean="0"/>
            <a:t>Informs </a:t>
          </a:r>
          <a:r>
            <a:rPr lang="en-US" i="1" dirty="0" smtClean="0"/>
            <a:t>what </a:t>
          </a:r>
          <a:r>
            <a:rPr lang="en-US" dirty="0" smtClean="0"/>
            <a:t>we are worried about</a:t>
          </a:r>
          <a:endParaRPr lang="en-US" dirty="0"/>
        </a:p>
      </dgm:t>
    </dgm:pt>
    <dgm:pt modelId="{29F23F1C-0C8E-6646-AB5F-DB578C67289A}" type="parTrans" cxnId="{0FEE4ABC-B220-8942-A75A-040CD69FFC93}">
      <dgm:prSet/>
      <dgm:spPr/>
      <dgm:t>
        <a:bodyPr/>
        <a:lstStyle/>
        <a:p>
          <a:endParaRPr lang="en-US"/>
        </a:p>
      </dgm:t>
    </dgm:pt>
    <dgm:pt modelId="{D6B2332C-CC1A-AE4F-AECD-C0EFD67EDBCB}" type="sibTrans" cxnId="{0FEE4ABC-B220-8942-A75A-040CD69FFC93}">
      <dgm:prSet/>
      <dgm:spPr/>
      <dgm:t>
        <a:bodyPr/>
        <a:lstStyle/>
        <a:p>
          <a:endParaRPr lang="en-US"/>
        </a:p>
      </dgm:t>
    </dgm:pt>
    <dgm:pt modelId="{C83E2E08-A432-7943-A3B9-C4A5EC11E9EA}">
      <dgm:prSet phldrT="[Text]"/>
      <dgm:spPr>
        <a:solidFill>
          <a:schemeClr val="accent2"/>
        </a:solidFill>
        <a:effectLst/>
      </dgm:spPr>
      <dgm:t>
        <a:bodyPr/>
        <a:lstStyle/>
        <a:p>
          <a:r>
            <a:rPr lang="en-US" dirty="0" smtClean="0">
              <a:solidFill>
                <a:schemeClr val="bg1"/>
              </a:solidFill>
            </a:rPr>
            <a:t>Risk Assessment</a:t>
          </a:r>
          <a:endParaRPr lang="en-US" dirty="0">
            <a:solidFill>
              <a:schemeClr val="bg1"/>
            </a:solidFill>
          </a:endParaRPr>
        </a:p>
      </dgm:t>
    </dgm:pt>
    <dgm:pt modelId="{2DEEEDFB-8920-6049-8532-89A20684DE3E}" type="sibTrans" cxnId="{96D66407-6800-1E4B-B0F9-799859742F3D}">
      <dgm:prSet/>
      <dgm:spPr/>
      <dgm:t>
        <a:bodyPr/>
        <a:lstStyle/>
        <a:p>
          <a:endParaRPr lang="en-US"/>
        </a:p>
      </dgm:t>
    </dgm:pt>
    <dgm:pt modelId="{23B1D85D-FDAA-AE40-8234-E76B5D24B450}" type="parTrans" cxnId="{96D66407-6800-1E4B-B0F9-799859742F3D}">
      <dgm:prSet/>
      <dgm:spPr/>
      <dgm:t>
        <a:bodyPr/>
        <a:lstStyle/>
        <a:p>
          <a:endParaRPr lang="en-US"/>
        </a:p>
      </dgm:t>
    </dgm:pt>
    <dgm:pt modelId="{39A39C5E-F86D-9A44-A222-1E58FF245272}">
      <dgm:prSet/>
      <dgm:spPr>
        <a:solidFill>
          <a:schemeClr val="accent1"/>
        </a:solidFill>
        <a:effectLst/>
      </dgm:spPr>
      <dgm:t>
        <a:bodyPr/>
        <a:lstStyle/>
        <a:p>
          <a:r>
            <a:rPr lang="en-US" dirty="0" smtClean="0"/>
            <a:t>Informs </a:t>
          </a:r>
          <a:r>
            <a:rPr lang="en-US" i="1" dirty="0" smtClean="0"/>
            <a:t>how </a:t>
          </a:r>
          <a:r>
            <a:rPr lang="en-US" dirty="0" smtClean="0"/>
            <a:t>worried we should be</a:t>
          </a:r>
          <a:endParaRPr lang="en-US" dirty="0"/>
        </a:p>
      </dgm:t>
    </dgm:pt>
    <dgm:pt modelId="{8AC9CDA0-5999-FD44-AF11-AE430E2DCF7D}" type="parTrans" cxnId="{A75D6475-12C6-4C47-9244-A364B1ACD335}">
      <dgm:prSet/>
      <dgm:spPr/>
      <dgm:t>
        <a:bodyPr/>
        <a:lstStyle/>
        <a:p>
          <a:endParaRPr lang="en-US"/>
        </a:p>
      </dgm:t>
    </dgm:pt>
    <dgm:pt modelId="{7D356D6D-66B6-CA45-BF46-52D4F3CBE37E}" type="sibTrans" cxnId="{A75D6475-12C6-4C47-9244-A364B1ACD335}">
      <dgm:prSet/>
      <dgm:spPr/>
      <dgm:t>
        <a:bodyPr/>
        <a:lstStyle/>
        <a:p>
          <a:endParaRPr lang="en-US"/>
        </a:p>
      </dgm:t>
    </dgm:pt>
    <dgm:pt modelId="{55BF91BE-8DCD-AB41-AF7F-E538F3B79B43}" type="pres">
      <dgm:prSet presAssocID="{3B8A522E-DFD2-E540-98CC-FADDF72CCB3E}" presName="theList" presStyleCnt="0">
        <dgm:presLayoutVars>
          <dgm:dir/>
          <dgm:animLvl val="lvl"/>
          <dgm:resizeHandles val="exact"/>
        </dgm:presLayoutVars>
      </dgm:prSet>
      <dgm:spPr/>
      <dgm:t>
        <a:bodyPr/>
        <a:lstStyle/>
        <a:p>
          <a:endParaRPr lang="en-US"/>
        </a:p>
      </dgm:t>
    </dgm:pt>
    <dgm:pt modelId="{30B3FFF6-7CE4-F040-9886-3D380512CE8F}" type="pres">
      <dgm:prSet presAssocID="{08A94ADE-D9C1-3E4C-AC63-E3059D38D9BA}" presName="compNode" presStyleCnt="0"/>
      <dgm:spPr/>
    </dgm:pt>
    <dgm:pt modelId="{3FB8A2D5-E953-3E45-88E2-62A36F67F7F7}" type="pres">
      <dgm:prSet presAssocID="{08A94ADE-D9C1-3E4C-AC63-E3059D38D9BA}" presName="aNode" presStyleLbl="bgShp" presStyleIdx="0" presStyleCnt="2" custLinFactNeighborY="1529"/>
      <dgm:spPr/>
      <dgm:t>
        <a:bodyPr/>
        <a:lstStyle/>
        <a:p>
          <a:endParaRPr lang="en-US"/>
        </a:p>
      </dgm:t>
    </dgm:pt>
    <dgm:pt modelId="{97632076-4B9C-C940-BD71-1EC73B3D8B1E}" type="pres">
      <dgm:prSet presAssocID="{08A94ADE-D9C1-3E4C-AC63-E3059D38D9BA}" presName="textNode" presStyleLbl="bgShp" presStyleIdx="0" presStyleCnt="2"/>
      <dgm:spPr/>
      <dgm:t>
        <a:bodyPr/>
        <a:lstStyle/>
        <a:p>
          <a:endParaRPr lang="en-US"/>
        </a:p>
      </dgm:t>
    </dgm:pt>
    <dgm:pt modelId="{689D779D-FA1C-534B-867D-2046B3FD3CD2}" type="pres">
      <dgm:prSet presAssocID="{08A94ADE-D9C1-3E4C-AC63-E3059D38D9BA}" presName="compChildNode" presStyleCnt="0"/>
      <dgm:spPr/>
    </dgm:pt>
    <dgm:pt modelId="{1459078A-38EE-6F40-9F23-6034F28C427B}" type="pres">
      <dgm:prSet presAssocID="{08A94ADE-D9C1-3E4C-AC63-E3059D38D9BA}" presName="theInnerList" presStyleCnt="0"/>
      <dgm:spPr/>
    </dgm:pt>
    <dgm:pt modelId="{955B1ACF-301C-9544-ACEF-D060EB2B4A69}" type="pres">
      <dgm:prSet presAssocID="{04C74D56-05BA-0544-9587-141F7B47ACBB}" presName="childNode" presStyleLbl="node1" presStyleIdx="0" presStyleCnt="2">
        <dgm:presLayoutVars>
          <dgm:bulletEnabled val="1"/>
        </dgm:presLayoutVars>
      </dgm:prSet>
      <dgm:spPr/>
      <dgm:t>
        <a:bodyPr/>
        <a:lstStyle/>
        <a:p>
          <a:endParaRPr lang="en-US"/>
        </a:p>
      </dgm:t>
    </dgm:pt>
    <dgm:pt modelId="{CE6014D1-E5DB-5B43-8773-7DD7B55206AD}" type="pres">
      <dgm:prSet presAssocID="{08A94ADE-D9C1-3E4C-AC63-E3059D38D9BA}" presName="aSpace" presStyleCnt="0"/>
      <dgm:spPr/>
    </dgm:pt>
    <dgm:pt modelId="{36EA4665-DF06-0040-B10D-B96AF498EFCD}" type="pres">
      <dgm:prSet presAssocID="{C83E2E08-A432-7943-A3B9-C4A5EC11E9EA}" presName="compNode" presStyleCnt="0"/>
      <dgm:spPr/>
    </dgm:pt>
    <dgm:pt modelId="{2EFECEC4-332C-B84A-993E-F58E51B35B91}" type="pres">
      <dgm:prSet presAssocID="{C83E2E08-A432-7943-A3B9-C4A5EC11E9EA}" presName="aNode" presStyleLbl="bgShp" presStyleIdx="1" presStyleCnt="2"/>
      <dgm:spPr/>
      <dgm:t>
        <a:bodyPr/>
        <a:lstStyle/>
        <a:p>
          <a:endParaRPr lang="en-US"/>
        </a:p>
      </dgm:t>
    </dgm:pt>
    <dgm:pt modelId="{B25AFAB3-10FF-DE48-A639-B6963668DDC3}" type="pres">
      <dgm:prSet presAssocID="{C83E2E08-A432-7943-A3B9-C4A5EC11E9EA}" presName="textNode" presStyleLbl="bgShp" presStyleIdx="1" presStyleCnt="2"/>
      <dgm:spPr/>
      <dgm:t>
        <a:bodyPr/>
        <a:lstStyle/>
        <a:p>
          <a:endParaRPr lang="en-US"/>
        </a:p>
      </dgm:t>
    </dgm:pt>
    <dgm:pt modelId="{AFE1DA98-9B50-E346-9DBA-DCD42A88572F}" type="pres">
      <dgm:prSet presAssocID="{C83E2E08-A432-7943-A3B9-C4A5EC11E9EA}" presName="compChildNode" presStyleCnt="0"/>
      <dgm:spPr/>
    </dgm:pt>
    <dgm:pt modelId="{998BAAA8-08EA-EC41-B8DA-ADFE8C8FF887}" type="pres">
      <dgm:prSet presAssocID="{C83E2E08-A432-7943-A3B9-C4A5EC11E9EA}" presName="theInnerList" presStyleCnt="0"/>
      <dgm:spPr/>
    </dgm:pt>
    <dgm:pt modelId="{3E68AFDB-40EB-2644-B3EC-B94CDE058F4E}" type="pres">
      <dgm:prSet presAssocID="{39A39C5E-F86D-9A44-A222-1E58FF245272}" presName="childNode" presStyleLbl="node1" presStyleIdx="1" presStyleCnt="2">
        <dgm:presLayoutVars>
          <dgm:bulletEnabled val="1"/>
        </dgm:presLayoutVars>
      </dgm:prSet>
      <dgm:spPr/>
      <dgm:t>
        <a:bodyPr/>
        <a:lstStyle/>
        <a:p>
          <a:endParaRPr lang="en-US"/>
        </a:p>
      </dgm:t>
    </dgm:pt>
  </dgm:ptLst>
  <dgm:cxnLst>
    <dgm:cxn modelId="{20086BB6-F6ED-0D4F-A066-F66C6465EF55}" srcId="{3B8A522E-DFD2-E540-98CC-FADDF72CCB3E}" destId="{08A94ADE-D9C1-3E4C-AC63-E3059D38D9BA}" srcOrd="0" destOrd="0" parTransId="{1AD29826-B16E-D643-9A25-BB6BE2BE7610}" sibTransId="{571A7680-057E-CC40-BC7A-DB30FFBA37B0}"/>
    <dgm:cxn modelId="{0FEE4ABC-B220-8942-A75A-040CD69FFC93}" srcId="{08A94ADE-D9C1-3E4C-AC63-E3059D38D9BA}" destId="{04C74D56-05BA-0544-9587-141F7B47ACBB}" srcOrd="0" destOrd="0" parTransId="{29F23F1C-0C8E-6646-AB5F-DB578C67289A}" sibTransId="{D6B2332C-CC1A-AE4F-AECD-C0EFD67EDBCB}"/>
    <dgm:cxn modelId="{ECBD1012-BFBF-4175-8EC6-BC92221BA797}" type="presOf" srcId="{08A94ADE-D9C1-3E4C-AC63-E3059D38D9BA}" destId="{97632076-4B9C-C940-BD71-1EC73B3D8B1E}" srcOrd="1" destOrd="0" presId="urn:microsoft.com/office/officeart/2005/8/layout/lProcess2"/>
    <dgm:cxn modelId="{A89D9CB9-3F0B-4FA0-8D34-200684C63FA6}" type="presOf" srcId="{08A94ADE-D9C1-3E4C-AC63-E3059D38D9BA}" destId="{3FB8A2D5-E953-3E45-88E2-62A36F67F7F7}" srcOrd="0" destOrd="0" presId="urn:microsoft.com/office/officeart/2005/8/layout/lProcess2"/>
    <dgm:cxn modelId="{6ED26B3C-395B-4E30-BF0F-1AF0B697B61D}" type="presOf" srcId="{04C74D56-05BA-0544-9587-141F7B47ACBB}" destId="{955B1ACF-301C-9544-ACEF-D060EB2B4A69}" srcOrd="0" destOrd="0" presId="urn:microsoft.com/office/officeart/2005/8/layout/lProcess2"/>
    <dgm:cxn modelId="{96D66407-6800-1E4B-B0F9-799859742F3D}" srcId="{3B8A522E-DFD2-E540-98CC-FADDF72CCB3E}" destId="{C83E2E08-A432-7943-A3B9-C4A5EC11E9EA}" srcOrd="1" destOrd="0" parTransId="{23B1D85D-FDAA-AE40-8234-E76B5D24B450}" sibTransId="{2DEEEDFB-8920-6049-8532-89A20684DE3E}"/>
    <dgm:cxn modelId="{9A567B7D-5190-4FE7-B77F-5CA1A18AC1BA}" type="presOf" srcId="{C83E2E08-A432-7943-A3B9-C4A5EC11E9EA}" destId="{2EFECEC4-332C-B84A-993E-F58E51B35B91}" srcOrd="0" destOrd="0" presId="urn:microsoft.com/office/officeart/2005/8/layout/lProcess2"/>
    <dgm:cxn modelId="{A75D6475-12C6-4C47-9244-A364B1ACD335}" srcId="{C83E2E08-A432-7943-A3B9-C4A5EC11E9EA}" destId="{39A39C5E-F86D-9A44-A222-1E58FF245272}" srcOrd="0" destOrd="0" parTransId="{8AC9CDA0-5999-FD44-AF11-AE430E2DCF7D}" sibTransId="{7D356D6D-66B6-CA45-BF46-52D4F3CBE37E}"/>
    <dgm:cxn modelId="{CD5E2A2C-D1FE-4FF9-9324-CE3D659A8360}" type="presOf" srcId="{C83E2E08-A432-7943-A3B9-C4A5EC11E9EA}" destId="{B25AFAB3-10FF-DE48-A639-B6963668DDC3}" srcOrd="1" destOrd="0" presId="urn:microsoft.com/office/officeart/2005/8/layout/lProcess2"/>
    <dgm:cxn modelId="{2D61A779-E582-4736-9A8D-26DDC73C1F9C}" type="presOf" srcId="{39A39C5E-F86D-9A44-A222-1E58FF245272}" destId="{3E68AFDB-40EB-2644-B3EC-B94CDE058F4E}" srcOrd="0" destOrd="0" presId="urn:microsoft.com/office/officeart/2005/8/layout/lProcess2"/>
    <dgm:cxn modelId="{B48504DB-444D-46DE-9A13-B2FC71100B5C}" type="presOf" srcId="{3B8A522E-DFD2-E540-98CC-FADDF72CCB3E}" destId="{55BF91BE-8DCD-AB41-AF7F-E538F3B79B43}" srcOrd="0" destOrd="0" presId="urn:microsoft.com/office/officeart/2005/8/layout/lProcess2"/>
    <dgm:cxn modelId="{3625AAF9-714D-4485-BF26-A70AE4C4E024}" type="presParOf" srcId="{55BF91BE-8DCD-AB41-AF7F-E538F3B79B43}" destId="{30B3FFF6-7CE4-F040-9886-3D380512CE8F}" srcOrd="0" destOrd="0" presId="urn:microsoft.com/office/officeart/2005/8/layout/lProcess2"/>
    <dgm:cxn modelId="{D7CFAB7A-047D-4F14-8E56-C3F401A15A37}" type="presParOf" srcId="{30B3FFF6-7CE4-F040-9886-3D380512CE8F}" destId="{3FB8A2D5-E953-3E45-88E2-62A36F67F7F7}" srcOrd="0" destOrd="0" presId="urn:microsoft.com/office/officeart/2005/8/layout/lProcess2"/>
    <dgm:cxn modelId="{21D14AB4-7F89-4356-B02A-4A16DB72B336}" type="presParOf" srcId="{30B3FFF6-7CE4-F040-9886-3D380512CE8F}" destId="{97632076-4B9C-C940-BD71-1EC73B3D8B1E}" srcOrd="1" destOrd="0" presId="urn:microsoft.com/office/officeart/2005/8/layout/lProcess2"/>
    <dgm:cxn modelId="{C036772C-0645-48D8-96AB-E2AACB316D2E}" type="presParOf" srcId="{30B3FFF6-7CE4-F040-9886-3D380512CE8F}" destId="{689D779D-FA1C-534B-867D-2046B3FD3CD2}" srcOrd="2" destOrd="0" presId="urn:microsoft.com/office/officeart/2005/8/layout/lProcess2"/>
    <dgm:cxn modelId="{19C136B2-C8F8-41B5-B310-3009E67116D5}" type="presParOf" srcId="{689D779D-FA1C-534B-867D-2046B3FD3CD2}" destId="{1459078A-38EE-6F40-9F23-6034F28C427B}" srcOrd="0" destOrd="0" presId="urn:microsoft.com/office/officeart/2005/8/layout/lProcess2"/>
    <dgm:cxn modelId="{F27DAD91-2186-4D4F-B9D9-B83E42CB0074}" type="presParOf" srcId="{1459078A-38EE-6F40-9F23-6034F28C427B}" destId="{955B1ACF-301C-9544-ACEF-D060EB2B4A69}" srcOrd="0" destOrd="0" presId="urn:microsoft.com/office/officeart/2005/8/layout/lProcess2"/>
    <dgm:cxn modelId="{72DA3F12-5460-477E-AE34-B14B3259EB0E}" type="presParOf" srcId="{55BF91BE-8DCD-AB41-AF7F-E538F3B79B43}" destId="{CE6014D1-E5DB-5B43-8773-7DD7B55206AD}" srcOrd="1" destOrd="0" presId="urn:microsoft.com/office/officeart/2005/8/layout/lProcess2"/>
    <dgm:cxn modelId="{8C207496-C835-4CBF-A69A-F2445D0CBFA0}" type="presParOf" srcId="{55BF91BE-8DCD-AB41-AF7F-E538F3B79B43}" destId="{36EA4665-DF06-0040-B10D-B96AF498EFCD}" srcOrd="2" destOrd="0" presId="urn:microsoft.com/office/officeart/2005/8/layout/lProcess2"/>
    <dgm:cxn modelId="{CC806504-9300-4838-832F-0965DB2A894D}" type="presParOf" srcId="{36EA4665-DF06-0040-B10D-B96AF498EFCD}" destId="{2EFECEC4-332C-B84A-993E-F58E51B35B91}" srcOrd="0" destOrd="0" presId="urn:microsoft.com/office/officeart/2005/8/layout/lProcess2"/>
    <dgm:cxn modelId="{39578CD3-EE0E-4360-887D-B84C2796ECC6}" type="presParOf" srcId="{36EA4665-DF06-0040-B10D-B96AF498EFCD}" destId="{B25AFAB3-10FF-DE48-A639-B6963668DDC3}" srcOrd="1" destOrd="0" presId="urn:microsoft.com/office/officeart/2005/8/layout/lProcess2"/>
    <dgm:cxn modelId="{B30CB088-EC8E-4BE0-93E4-01C5345F26D9}" type="presParOf" srcId="{36EA4665-DF06-0040-B10D-B96AF498EFCD}" destId="{AFE1DA98-9B50-E346-9DBA-DCD42A88572F}" srcOrd="2" destOrd="0" presId="urn:microsoft.com/office/officeart/2005/8/layout/lProcess2"/>
    <dgm:cxn modelId="{C001E6BF-EDE6-46D7-A009-24C997268A38}" type="presParOf" srcId="{AFE1DA98-9B50-E346-9DBA-DCD42A88572F}" destId="{998BAAA8-08EA-EC41-B8DA-ADFE8C8FF887}" srcOrd="0" destOrd="0" presId="urn:microsoft.com/office/officeart/2005/8/layout/lProcess2"/>
    <dgm:cxn modelId="{465100C4-7877-48AF-BABA-F2ECC2582849}" type="presParOf" srcId="{998BAAA8-08EA-EC41-B8DA-ADFE8C8FF887}" destId="{3E68AFDB-40EB-2644-B3EC-B94CDE058F4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19D88-A9CB-4A37-937B-0A5B649F39F7}" type="doc">
      <dgm:prSet loTypeId="urn:microsoft.com/office/officeart/2005/8/layout/process2" loCatId="process" qsTypeId="urn:microsoft.com/office/officeart/2005/8/quickstyle/simple1" qsCatId="simple" csTypeId="urn:microsoft.com/office/officeart/2005/8/colors/accent1_4" csCatId="accent1" phldr="1"/>
      <dgm:spPr/>
    </dgm:pt>
    <dgm:pt modelId="{059D9023-62B9-40E3-9899-2FA807D88C6A}">
      <dgm:prSet phldrT="[Text]" custT="1"/>
      <dgm:spPr>
        <a:solidFill>
          <a:schemeClr val="accent1"/>
        </a:solidFill>
      </dgm:spPr>
      <dgm:t>
        <a:bodyPr/>
        <a:lstStyle/>
        <a:p>
          <a:r>
            <a:rPr lang="en-US" sz="2400" dirty="0" smtClean="0">
              <a:latin typeface="+mn-lt"/>
              <a:ea typeface="Tahoma" pitchFamily="34" charset="0"/>
              <a:cs typeface="Tahoma" pitchFamily="34" charset="0"/>
            </a:rPr>
            <a:t>Neglect and Abuse Indices</a:t>
          </a:r>
          <a:endParaRPr lang="en-US" sz="2400" dirty="0">
            <a:latin typeface="+mn-lt"/>
            <a:ea typeface="Tahoma" pitchFamily="34" charset="0"/>
            <a:cs typeface="Tahoma" pitchFamily="34" charset="0"/>
          </a:endParaRPr>
        </a:p>
      </dgm:t>
    </dgm:pt>
    <dgm:pt modelId="{9A088884-1257-4B02-BF1A-088B1D04825A}" type="parTrans" cxnId="{A81FF1C6-0CBB-4BDD-8FEC-030C15101A84}">
      <dgm:prSet/>
      <dgm:spPr/>
      <dgm:t>
        <a:bodyPr/>
        <a:lstStyle/>
        <a:p>
          <a:endParaRPr lang="en-US" sz="2800">
            <a:latin typeface="Tahoma" pitchFamily="34" charset="0"/>
            <a:ea typeface="Tahoma" pitchFamily="34" charset="0"/>
            <a:cs typeface="Tahoma" pitchFamily="34" charset="0"/>
          </a:endParaRPr>
        </a:p>
      </dgm:t>
    </dgm:pt>
    <dgm:pt modelId="{8B0E5685-4E1A-4244-A302-6BCE0C738474}" type="sibTrans" cxnId="{A81FF1C6-0CBB-4BDD-8FEC-030C15101A84}">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0AB382DA-F3D8-41AA-8135-84FFDCA9BB9C}">
      <dgm:prSet phldrT="[Text]" custT="1"/>
      <dgm:spPr>
        <a:solidFill>
          <a:schemeClr val="accent2"/>
        </a:solidFill>
      </dgm:spPr>
      <dgm:t>
        <a:bodyPr/>
        <a:lstStyle/>
        <a:p>
          <a:r>
            <a:rPr lang="en-US" sz="2400" dirty="0" smtClean="0">
              <a:latin typeface="+mn-lt"/>
              <a:ea typeface="Tahoma" pitchFamily="34" charset="0"/>
              <a:cs typeface="Tahoma" pitchFamily="34" charset="0"/>
            </a:rPr>
            <a:t>Scored Risk Level</a:t>
          </a:r>
          <a:endParaRPr lang="en-US" sz="2400" dirty="0">
            <a:latin typeface="+mn-lt"/>
            <a:ea typeface="Tahoma" pitchFamily="34" charset="0"/>
            <a:cs typeface="Tahoma" pitchFamily="34" charset="0"/>
          </a:endParaRPr>
        </a:p>
      </dgm:t>
    </dgm:pt>
    <dgm:pt modelId="{89495B7E-182A-41DD-826B-A747F2A75A96}" type="parTrans" cxnId="{3A683C63-CCAE-49EB-8B0D-D788A10464FE}">
      <dgm:prSet/>
      <dgm:spPr/>
      <dgm:t>
        <a:bodyPr/>
        <a:lstStyle/>
        <a:p>
          <a:endParaRPr lang="en-US" sz="2800">
            <a:latin typeface="Tahoma" pitchFamily="34" charset="0"/>
            <a:ea typeface="Tahoma" pitchFamily="34" charset="0"/>
            <a:cs typeface="Tahoma" pitchFamily="34" charset="0"/>
          </a:endParaRPr>
        </a:p>
      </dgm:t>
    </dgm:pt>
    <dgm:pt modelId="{010C8D24-15E8-451F-98EB-89CD2275951E}" type="sibTrans" cxnId="{3A683C63-CCAE-49EB-8B0D-D788A10464FE}">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A5265C51-DD30-4A18-88AB-836F7F336820}">
      <dgm:prSet phldrT="[Text]" custT="1"/>
      <dgm:spPr>
        <a:solidFill>
          <a:schemeClr val="accent3"/>
        </a:solidFill>
      </dgm:spPr>
      <dgm:t>
        <a:bodyPr/>
        <a:lstStyle/>
        <a:p>
          <a:r>
            <a:rPr lang="en-US" sz="2800" dirty="0" smtClean="0">
              <a:latin typeface="Tahoma" pitchFamily="34" charset="0"/>
              <a:ea typeface="Tahoma" pitchFamily="34" charset="0"/>
              <a:cs typeface="Tahoma" pitchFamily="34" charset="0"/>
            </a:rPr>
            <a:t>Overrides</a:t>
          </a:r>
          <a:endParaRPr lang="en-US" sz="2800" dirty="0">
            <a:latin typeface="Tahoma" pitchFamily="34" charset="0"/>
            <a:ea typeface="Tahoma" pitchFamily="34" charset="0"/>
            <a:cs typeface="Tahoma" pitchFamily="34" charset="0"/>
          </a:endParaRPr>
        </a:p>
      </dgm:t>
    </dgm:pt>
    <dgm:pt modelId="{2CA19FA3-91FF-4E11-92F2-CF429D398EAA}" type="parTrans" cxnId="{967BEB93-3B63-4269-B0BC-1315E4288CB4}">
      <dgm:prSet/>
      <dgm:spPr/>
      <dgm:t>
        <a:bodyPr/>
        <a:lstStyle/>
        <a:p>
          <a:endParaRPr lang="en-US" sz="2800">
            <a:latin typeface="Tahoma" pitchFamily="34" charset="0"/>
            <a:ea typeface="Tahoma" pitchFamily="34" charset="0"/>
            <a:cs typeface="Tahoma" pitchFamily="34" charset="0"/>
          </a:endParaRPr>
        </a:p>
      </dgm:t>
    </dgm:pt>
    <dgm:pt modelId="{43634D21-19C3-4C79-828D-922A8C2BE9B7}" type="sibTrans" cxnId="{967BEB93-3B63-4269-B0BC-1315E4288CB4}">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4D5D203F-887F-4138-9520-1FD2EC70E70C}">
      <dgm:prSet phldrT="[Text]" custT="1"/>
      <dgm:spPr>
        <a:solidFill>
          <a:schemeClr val="accent4"/>
        </a:solidFill>
      </dgm:spPr>
      <dgm:t>
        <a:bodyPr/>
        <a:lstStyle/>
        <a:p>
          <a:r>
            <a:rPr lang="en-US" sz="2800" dirty="0" smtClean="0">
              <a:latin typeface="Tahoma" pitchFamily="34" charset="0"/>
              <a:ea typeface="Tahoma" pitchFamily="34" charset="0"/>
              <a:cs typeface="Tahoma" pitchFamily="34" charset="0"/>
            </a:rPr>
            <a:t>Final Risk Level</a:t>
          </a:r>
          <a:endParaRPr lang="en-US" sz="2800" dirty="0">
            <a:latin typeface="Tahoma" pitchFamily="34" charset="0"/>
            <a:ea typeface="Tahoma" pitchFamily="34" charset="0"/>
            <a:cs typeface="Tahoma" pitchFamily="34" charset="0"/>
          </a:endParaRPr>
        </a:p>
      </dgm:t>
    </dgm:pt>
    <dgm:pt modelId="{A29928C2-CD79-449C-BE64-2C937325E1C6}" type="parTrans" cxnId="{E4817D3F-B1FB-4E07-B57A-461AAAAE565E}">
      <dgm:prSet/>
      <dgm:spPr/>
      <dgm:t>
        <a:bodyPr/>
        <a:lstStyle/>
        <a:p>
          <a:endParaRPr lang="en-US" sz="2800">
            <a:latin typeface="Tahoma" pitchFamily="34" charset="0"/>
            <a:ea typeface="Tahoma" pitchFamily="34" charset="0"/>
            <a:cs typeface="Tahoma" pitchFamily="34" charset="0"/>
          </a:endParaRPr>
        </a:p>
      </dgm:t>
    </dgm:pt>
    <dgm:pt modelId="{3276E772-8EC2-4E76-A725-BA7F1557FBEE}" type="sibTrans" cxnId="{E4817D3F-B1FB-4E07-B57A-461AAAAE565E}">
      <dgm:prSet/>
      <dgm:spPr/>
      <dgm:t>
        <a:bodyPr/>
        <a:lstStyle/>
        <a:p>
          <a:endParaRPr lang="en-US" sz="2800">
            <a:latin typeface="Tahoma" pitchFamily="34" charset="0"/>
            <a:ea typeface="Tahoma" pitchFamily="34" charset="0"/>
            <a:cs typeface="Tahoma" pitchFamily="34" charset="0"/>
          </a:endParaRPr>
        </a:p>
      </dgm:t>
    </dgm:pt>
    <dgm:pt modelId="{6956DA40-3FEA-4483-80CA-C6008ED9B95D}" type="pres">
      <dgm:prSet presAssocID="{92819D88-A9CB-4A37-937B-0A5B649F39F7}" presName="linearFlow" presStyleCnt="0">
        <dgm:presLayoutVars>
          <dgm:resizeHandles val="exact"/>
        </dgm:presLayoutVars>
      </dgm:prSet>
      <dgm:spPr/>
    </dgm:pt>
    <dgm:pt modelId="{16C868B6-9253-4B5B-A26E-CEF26D9D667D}" type="pres">
      <dgm:prSet presAssocID="{059D9023-62B9-40E3-9899-2FA807D88C6A}" presName="node" presStyleLbl="node1" presStyleIdx="0" presStyleCnt="4" custScaleX="183120" custScaleY="123492">
        <dgm:presLayoutVars>
          <dgm:bulletEnabled val="1"/>
        </dgm:presLayoutVars>
      </dgm:prSet>
      <dgm:spPr/>
      <dgm:t>
        <a:bodyPr/>
        <a:lstStyle/>
        <a:p>
          <a:endParaRPr lang="en-US"/>
        </a:p>
      </dgm:t>
    </dgm:pt>
    <dgm:pt modelId="{E1F87175-87AB-47CA-9DD1-146026371EBB}" type="pres">
      <dgm:prSet presAssocID="{8B0E5685-4E1A-4244-A302-6BCE0C738474}" presName="sibTrans" presStyleLbl="sibTrans2D1" presStyleIdx="0" presStyleCnt="3"/>
      <dgm:spPr/>
      <dgm:t>
        <a:bodyPr/>
        <a:lstStyle/>
        <a:p>
          <a:endParaRPr lang="en-US"/>
        </a:p>
      </dgm:t>
    </dgm:pt>
    <dgm:pt modelId="{896C2FA5-3BA0-44B5-ADEF-BB2B0A41C374}" type="pres">
      <dgm:prSet presAssocID="{8B0E5685-4E1A-4244-A302-6BCE0C738474}" presName="connectorText" presStyleLbl="sibTrans2D1" presStyleIdx="0" presStyleCnt="3"/>
      <dgm:spPr/>
      <dgm:t>
        <a:bodyPr/>
        <a:lstStyle/>
        <a:p>
          <a:endParaRPr lang="en-US"/>
        </a:p>
      </dgm:t>
    </dgm:pt>
    <dgm:pt modelId="{072D3F84-0DE7-4115-8B90-3DCC0747E155}" type="pres">
      <dgm:prSet presAssocID="{0AB382DA-F3D8-41AA-8135-84FFDCA9BB9C}" presName="node" presStyleLbl="node1" presStyleIdx="1" presStyleCnt="4" custScaleX="183120" custScaleY="123492">
        <dgm:presLayoutVars>
          <dgm:bulletEnabled val="1"/>
        </dgm:presLayoutVars>
      </dgm:prSet>
      <dgm:spPr/>
      <dgm:t>
        <a:bodyPr/>
        <a:lstStyle/>
        <a:p>
          <a:endParaRPr lang="en-US"/>
        </a:p>
      </dgm:t>
    </dgm:pt>
    <dgm:pt modelId="{842A6A26-8DFA-43A3-AE85-456319E2F873}" type="pres">
      <dgm:prSet presAssocID="{010C8D24-15E8-451F-98EB-89CD2275951E}" presName="sibTrans" presStyleLbl="sibTrans2D1" presStyleIdx="1" presStyleCnt="3"/>
      <dgm:spPr/>
      <dgm:t>
        <a:bodyPr/>
        <a:lstStyle/>
        <a:p>
          <a:endParaRPr lang="en-US"/>
        </a:p>
      </dgm:t>
    </dgm:pt>
    <dgm:pt modelId="{A36CBB04-45FB-496D-BC8D-9744A38D32CF}" type="pres">
      <dgm:prSet presAssocID="{010C8D24-15E8-451F-98EB-89CD2275951E}" presName="connectorText" presStyleLbl="sibTrans2D1" presStyleIdx="1" presStyleCnt="3"/>
      <dgm:spPr/>
      <dgm:t>
        <a:bodyPr/>
        <a:lstStyle/>
        <a:p>
          <a:endParaRPr lang="en-US"/>
        </a:p>
      </dgm:t>
    </dgm:pt>
    <dgm:pt modelId="{5BD75FA5-1B27-4C58-BEEF-91C52388D619}" type="pres">
      <dgm:prSet presAssocID="{A5265C51-DD30-4A18-88AB-836F7F336820}" presName="node" presStyleLbl="node1" presStyleIdx="2" presStyleCnt="4" custScaleX="183120" custScaleY="123492">
        <dgm:presLayoutVars>
          <dgm:bulletEnabled val="1"/>
        </dgm:presLayoutVars>
      </dgm:prSet>
      <dgm:spPr/>
      <dgm:t>
        <a:bodyPr/>
        <a:lstStyle/>
        <a:p>
          <a:endParaRPr lang="en-US"/>
        </a:p>
      </dgm:t>
    </dgm:pt>
    <dgm:pt modelId="{4F014289-D550-4542-A27F-599263B75F2C}" type="pres">
      <dgm:prSet presAssocID="{43634D21-19C3-4C79-828D-922A8C2BE9B7}" presName="sibTrans" presStyleLbl="sibTrans2D1" presStyleIdx="2" presStyleCnt="3"/>
      <dgm:spPr/>
      <dgm:t>
        <a:bodyPr/>
        <a:lstStyle/>
        <a:p>
          <a:endParaRPr lang="en-US"/>
        </a:p>
      </dgm:t>
    </dgm:pt>
    <dgm:pt modelId="{A9DFFBF9-789D-4163-814D-6ADC22F8875A}" type="pres">
      <dgm:prSet presAssocID="{43634D21-19C3-4C79-828D-922A8C2BE9B7}" presName="connectorText" presStyleLbl="sibTrans2D1" presStyleIdx="2" presStyleCnt="3"/>
      <dgm:spPr/>
      <dgm:t>
        <a:bodyPr/>
        <a:lstStyle/>
        <a:p>
          <a:endParaRPr lang="en-US"/>
        </a:p>
      </dgm:t>
    </dgm:pt>
    <dgm:pt modelId="{FD27544E-1376-40A4-8342-2115F9C02FB3}" type="pres">
      <dgm:prSet presAssocID="{4D5D203F-887F-4138-9520-1FD2EC70E70C}" presName="node" presStyleLbl="node1" presStyleIdx="3" presStyleCnt="4" custScaleX="183120" custScaleY="123492">
        <dgm:presLayoutVars>
          <dgm:bulletEnabled val="1"/>
        </dgm:presLayoutVars>
      </dgm:prSet>
      <dgm:spPr/>
      <dgm:t>
        <a:bodyPr/>
        <a:lstStyle/>
        <a:p>
          <a:endParaRPr lang="en-US"/>
        </a:p>
      </dgm:t>
    </dgm:pt>
  </dgm:ptLst>
  <dgm:cxnLst>
    <dgm:cxn modelId="{E4817D3F-B1FB-4E07-B57A-461AAAAE565E}" srcId="{92819D88-A9CB-4A37-937B-0A5B649F39F7}" destId="{4D5D203F-887F-4138-9520-1FD2EC70E70C}" srcOrd="3" destOrd="0" parTransId="{A29928C2-CD79-449C-BE64-2C937325E1C6}" sibTransId="{3276E772-8EC2-4E76-A725-BA7F1557FBEE}"/>
    <dgm:cxn modelId="{70C33C29-8D84-48F7-8A7F-5D7F12D3B9BF}" type="presOf" srcId="{059D9023-62B9-40E3-9899-2FA807D88C6A}" destId="{16C868B6-9253-4B5B-A26E-CEF26D9D667D}" srcOrd="0" destOrd="0" presId="urn:microsoft.com/office/officeart/2005/8/layout/process2"/>
    <dgm:cxn modelId="{67BEF258-ADAC-4DEA-905F-C00D3039D4CE}" type="presOf" srcId="{A5265C51-DD30-4A18-88AB-836F7F336820}" destId="{5BD75FA5-1B27-4C58-BEEF-91C52388D619}" srcOrd="0" destOrd="0" presId="urn:microsoft.com/office/officeart/2005/8/layout/process2"/>
    <dgm:cxn modelId="{A575B62E-B938-4E11-AA4B-EA2E80B22555}" type="presOf" srcId="{010C8D24-15E8-451F-98EB-89CD2275951E}" destId="{A36CBB04-45FB-496D-BC8D-9744A38D32CF}" srcOrd="1" destOrd="0" presId="urn:microsoft.com/office/officeart/2005/8/layout/process2"/>
    <dgm:cxn modelId="{9B8703B7-CBA7-42E6-9DBE-53A283513A34}" type="presOf" srcId="{8B0E5685-4E1A-4244-A302-6BCE0C738474}" destId="{E1F87175-87AB-47CA-9DD1-146026371EBB}" srcOrd="0" destOrd="0" presId="urn:microsoft.com/office/officeart/2005/8/layout/process2"/>
    <dgm:cxn modelId="{C1A6DC57-98CE-4BB3-9B09-747810C068F4}" type="presOf" srcId="{92819D88-A9CB-4A37-937B-0A5B649F39F7}" destId="{6956DA40-3FEA-4483-80CA-C6008ED9B95D}" srcOrd="0" destOrd="0" presId="urn:microsoft.com/office/officeart/2005/8/layout/process2"/>
    <dgm:cxn modelId="{0794E43D-E884-4C0B-8F51-0F30DA2E8C47}" type="presOf" srcId="{010C8D24-15E8-451F-98EB-89CD2275951E}" destId="{842A6A26-8DFA-43A3-AE85-456319E2F873}" srcOrd="0" destOrd="0" presId="urn:microsoft.com/office/officeart/2005/8/layout/process2"/>
    <dgm:cxn modelId="{C947B39D-CD7F-4B61-AC79-4ED184B16F7E}" type="presOf" srcId="{43634D21-19C3-4C79-828D-922A8C2BE9B7}" destId="{A9DFFBF9-789D-4163-814D-6ADC22F8875A}" srcOrd="1" destOrd="0" presId="urn:microsoft.com/office/officeart/2005/8/layout/process2"/>
    <dgm:cxn modelId="{A81FF1C6-0CBB-4BDD-8FEC-030C15101A84}" srcId="{92819D88-A9CB-4A37-937B-0A5B649F39F7}" destId="{059D9023-62B9-40E3-9899-2FA807D88C6A}" srcOrd="0" destOrd="0" parTransId="{9A088884-1257-4B02-BF1A-088B1D04825A}" sibTransId="{8B0E5685-4E1A-4244-A302-6BCE0C738474}"/>
    <dgm:cxn modelId="{6CC841B3-B4F3-4893-8792-A7994B01915B}" type="presOf" srcId="{8B0E5685-4E1A-4244-A302-6BCE0C738474}" destId="{896C2FA5-3BA0-44B5-ADEF-BB2B0A41C374}" srcOrd="1" destOrd="0" presId="urn:microsoft.com/office/officeart/2005/8/layout/process2"/>
    <dgm:cxn modelId="{EE2D5A27-034C-4EF1-9D91-57A9BBF2DC38}" type="presOf" srcId="{43634D21-19C3-4C79-828D-922A8C2BE9B7}" destId="{4F014289-D550-4542-A27F-599263B75F2C}" srcOrd="0" destOrd="0" presId="urn:microsoft.com/office/officeart/2005/8/layout/process2"/>
    <dgm:cxn modelId="{967BEB93-3B63-4269-B0BC-1315E4288CB4}" srcId="{92819D88-A9CB-4A37-937B-0A5B649F39F7}" destId="{A5265C51-DD30-4A18-88AB-836F7F336820}" srcOrd="2" destOrd="0" parTransId="{2CA19FA3-91FF-4E11-92F2-CF429D398EAA}" sibTransId="{43634D21-19C3-4C79-828D-922A8C2BE9B7}"/>
    <dgm:cxn modelId="{26D7C5AF-48BC-4F2F-A0E9-024493C5ABD2}" type="presOf" srcId="{0AB382DA-F3D8-41AA-8135-84FFDCA9BB9C}" destId="{072D3F84-0DE7-4115-8B90-3DCC0747E155}" srcOrd="0" destOrd="0" presId="urn:microsoft.com/office/officeart/2005/8/layout/process2"/>
    <dgm:cxn modelId="{12739491-34B2-465A-A29A-0745BA0CA0FF}" type="presOf" srcId="{4D5D203F-887F-4138-9520-1FD2EC70E70C}" destId="{FD27544E-1376-40A4-8342-2115F9C02FB3}" srcOrd="0" destOrd="0" presId="urn:microsoft.com/office/officeart/2005/8/layout/process2"/>
    <dgm:cxn modelId="{3A683C63-CCAE-49EB-8B0D-D788A10464FE}" srcId="{92819D88-A9CB-4A37-937B-0A5B649F39F7}" destId="{0AB382DA-F3D8-41AA-8135-84FFDCA9BB9C}" srcOrd="1" destOrd="0" parTransId="{89495B7E-182A-41DD-826B-A747F2A75A96}" sibTransId="{010C8D24-15E8-451F-98EB-89CD2275951E}"/>
    <dgm:cxn modelId="{B77D002C-973D-489E-A4B9-ED371ECF5A48}" type="presParOf" srcId="{6956DA40-3FEA-4483-80CA-C6008ED9B95D}" destId="{16C868B6-9253-4B5B-A26E-CEF26D9D667D}" srcOrd="0" destOrd="0" presId="urn:microsoft.com/office/officeart/2005/8/layout/process2"/>
    <dgm:cxn modelId="{CEF5C17A-9FA3-4319-B1F2-F8C51AFBA10F}" type="presParOf" srcId="{6956DA40-3FEA-4483-80CA-C6008ED9B95D}" destId="{E1F87175-87AB-47CA-9DD1-146026371EBB}" srcOrd="1" destOrd="0" presId="urn:microsoft.com/office/officeart/2005/8/layout/process2"/>
    <dgm:cxn modelId="{E36DB1C9-B59B-4B94-B040-42BB0E02C62A}" type="presParOf" srcId="{E1F87175-87AB-47CA-9DD1-146026371EBB}" destId="{896C2FA5-3BA0-44B5-ADEF-BB2B0A41C374}" srcOrd="0" destOrd="0" presId="urn:microsoft.com/office/officeart/2005/8/layout/process2"/>
    <dgm:cxn modelId="{CEF286D8-3284-4138-A722-7574EE0757C2}" type="presParOf" srcId="{6956DA40-3FEA-4483-80CA-C6008ED9B95D}" destId="{072D3F84-0DE7-4115-8B90-3DCC0747E155}" srcOrd="2" destOrd="0" presId="urn:microsoft.com/office/officeart/2005/8/layout/process2"/>
    <dgm:cxn modelId="{5D9DB5A1-8970-4E8B-BD24-7E35FCC6EC59}" type="presParOf" srcId="{6956DA40-3FEA-4483-80CA-C6008ED9B95D}" destId="{842A6A26-8DFA-43A3-AE85-456319E2F873}" srcOrd="3" destOrd="0" presId="urn:microsoft.com/office/officeart/2005/8/layout/process2"/>
    <dgm:cxn modelId="{04C11713-BBC3-426C-B646-909BCCBE13F4}" type="presParOf" srcId="{842A6A26-8DFA-43A3-AE85-456319E2F873}" destId="{A36CBB04-45FB-496D-BC8D-9744A38D32CF}" srcOrd="0" destOrd="0" presId="urn:microsoft.com/office/officeart/2005/8/layout/process2"/>
    <dgm:cxn modelId="{31323496-01C5-4233-BEDE-5F4C8A2DAB3B}" type="presParOf" srcId="{6956DA40-3FEA-4483-80CA-C6008ED9B95D}" destId="{5BD75FA5-1B27-4C58-BEEF-91C52388D619}" srcOrd="4" destOrd="0" presId="urn:microsoft.com/office/officeart/2005/8/layout/process2"/>
    <dgm:cxn modelId="{F1F0B65F-B032-4649-99FF-F5B58154A068}" type="presParOf" srcId="{6956DA40-3FEA-4483-80CA-C6008ED9B95D}" destId="{4F014289-D550-4542-A27F-599263B75F2C}" srcOrd="5" destOrd="0" presId="urn:microsoft.com/office/officeart/2005/8/layout/process2"/>
    <dgm:cxn modelId="{EDB95DC9-3BED-4C3D-9FF9-820F47DB5B3B}" type="presParOf" srcId="{4F014289-D550-4542-A27F-599263B75F2C}" destId="{A9DFFBF9-789D-4163-814D-6ADC22F8875A}" srcOrd="0" destOrd="0" presId="urn:microsoft.com/office/officeart/2005/8/layout/process2"/>
    <dgm:cxn modelId="{EC1CBE69-D710-4DE3-8ED0-C10A33D9528E}" type="presParOf" srcId="{6956DA40-3FEA-4483-80CA-C6008ED9B95D}" destId="{FD27544E-1376-40A4-8342-2115F9C02FB3}"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68B6-9253-4B5B-A26E-CEF26D9D667D}">
      <dsp:nvSpPr>
        <dsp:cNvPr id="0" name=""/>
        <dsp:cNvSpPr/>
      </dsp:nvSpPr>
      <dsp:spPr>
        <a:xfrm>
          <a:off x="0" y="2476"/>
          <a:ext cx="3351509" cy="890670"/>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Neglect and Abuse Indices</a:t>
          </a:r>
          <a:endParaRPr lang="en-US" sz="2400" kern="1200" dirty="0">
            <a:latin typeface="+mn-lt"/>
            <a:ea typeface="Tahoma" pitchFamily="34" charset="0"/>
            <a:cs typeface="Tahoma" pitchFamily="34" charset="0"/>
          </a:endParaRPr>
        </a:p>
      </dsp:txBody>
      <dsp:txXfrm>
        <a:off x="26087" y="28563"/>
        <a:ext cx="3299335" cy="838496"/>
      </dsp:txXfrm>
    </dsp:sp>
    <dsp:sp modelId="{E1F87175-87AB-47CA-9DD1-146026371EBB}">
      <dsp:nvSpPr>
        <dsp:cNvPr id="0" name=""/>
        <dsp:cNvSpPr/>
      </dsp:nvSpPr>
      <dsp:spPr>
        <a:xfrm rot="5400000">
          <a:off x="1540522" y="911178"/>
          <a:ext cx="270464" cy="324556"/>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1578388" y="938224"/>
        <a:ext cx="194734" cy="189325"/>
      </dsp:txXfrm>
    </dsp:sp>
    <dsp:sp modelId="{072D3F84-0DE7-4115-8B90-3DCC0747E155}">
      <dsp:nvSpPr>
        <dsp:cNvPr id="0" name=""/>
        <dsp:cNvSpPr/>
      </dsp:nvSpPr>
      <dsp:spPr>
        <a:xfrm>
          <a:off x="0" y="1253765"/>
          <a:ext cx="3351509" cy="89067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Scored Risk Level</a:t>
          </a:r>
          <a:endParaRPr lang="en-US" sz="2400" kern="1200" dirty="0">
            <a:latin typeface="+mn-lt"/>
            <a:ea typeface="Tahoma" pitchFamily="34" charset="0"/>
            <a:cs typeface="Tahoma" pitchFamily="34" charset="0"/>
          </a:endParaRPr>
        </a:p>
      </dsp:txBody>
      <dsp:txXfrm>
        <a:off x="26087" y="1279852"/>
        <a:ext cx="3299335" cy="838496"/>
      </dsp:txXfrm>
    </dsp:sp>
    <dsp:sp modelId="{842A6A26-8DFA-43A3-AE85-456319E2F873}">
      <dsp:nvSpPr>
        <dsp:cNvPr id="0" name=""/>
        <dsp:cNvSpPr/>
      </dsp:nvSpPr>
      <dsp:spPr>
        <a:xfrm rot="5400000">
          <a:off x="1540522" y="2162467"/>
          <a:ext cx="270464" cy="324556"/>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1578388" y="2189513"/>
        <a:ext cx="194734" cy="189325"/>
      </dsp:txXfrm>
    </dsp:sp>
    <dsp:sp modelId="{5BD75FA5-1B27-4C58-BEEF-91C52388D619}">
      <dsp:nvSpPr>
        <dsp:cNvPr id="0" name=""/>
        <dsp:cNvSpPr/>
      </dsp:nvSpPr>
      <dsp:spPr>
        <a:xfrm>
          <a:off x="0" y="2505055"/>
          <a:ext cx="3351509" cy="89067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ahoma" pitchFamily="34" charset="0"/>
              <a:ea typeface="Tahoma" pitchFamily="34" charset="0"/>
              <a:cs typeface="Tahoma" pitchFamily="34" charset="0"/>
            </a:rPr>
            <a:t>Overrides</a:t>
          </a:r>
          <a:endParaRPr lang="en-US" sz="2800" kern="1200" dirty="0">
            <a:latin typeface="Tahoma" pitchFamily="34" charset="0"/>
            <a:ea typeface="Tahoma" pitchFamily="34" charset="0"/>
            <a:cs typeface="Tahoma" pitchFamily="34" charset="0"/>
          </a:endParaRPr>
        </a:p>
      </dsp:txBody>
      <dsp:txXfrm>
        <a:off x="26087" y="2531142"/>
        <a:ext cx="3299335" cy="838496"/>
      </dsp:txXfrm>
    </dsp:sp>
    <dsp:sp modelId="{4F014289-D550-4542-A27F-599263B75F2C}">
      <dsp:nvSpPr>
        <dsp:cNvPr id="0" name=""/>
        <dsp:cNvSpPr/>
      </dsp:nvSpPr>
      <dsp:spPr>
        <a:xfrm rot="5400000">
          <a:off x="1540522" y="3413757"/>
          <a:ext cx="270464" cy="324556"/>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1578388" y="3440803"/>
        <a:ext cx="194734" cy="189325"/>
      </dsp:txXfrm>
    </dsp:sp>
    <dsp:sp modelId="{FD27544E-1376-40A4-8342-2115F9C02FB3}">
      <dsp:nvSpPr>
        <dsp:cNvPr id="0" name=""/>
        <dsp:cNvSpPr/>
      </dsp:nvSpPr>
      <dsp:spPr>
        <a:xfrm>
          <a:off x="0" y="3756344"/>
          <a:ext cx="3351509" cy="89067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ahoma" pitchFamily="34" charset="0"/>
              <a:ea typeface="Tahoma" pitchFamily="34" charset="0"/>
              <a:cs typeface="Tahoma" pitchFamily="34" charset="0"/>
            </a:rPr>
            <a:t>Final Risk Level</a:t>
          </a:r>
          <a:endParaRPr lang="en-US" sz="2800" kern="1200" dirty="0">
            <a:latin typeface="Tahoma" pitchFamily="34" charset="0"/>
            <a:ea typeface="Tahoma" pitchFamily="34" charset="0"/>
            <a:cs typeface="Tahoma" pitchFamily="34" charset="0"/>
          </a:endParaRPr>
        </a:p>
      </dsp:txBody>
      <dsp:txXfrm>
        <a:off x="26087" y="3782431"/>
        <a:ext cx="3299335" cy="8384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CB46D-A1D0-4B77-AED5-5581AB6FFBC1}" type="datetimeFigureOut">
              <a:rPr lang="en-US" smtClean="0"/>
              <a:t>9/25/2015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5F4CB-1589-4302-85DF-960813AA9491}" type="slidenum">
              <a:rPr lang="en-US" smtClean="0"/>
              <a:t>‹#›</a:t>
            </a:fld>
            <a:endParaRPr lang="en-US"/>
          </a:p>
        </p:txBody>
      </p:sp>
    </p:spTree>
    <p:extLst>
      <p:ext uri="{BB962C8B-B14F-4D97-AF65-F5344CB8AC3E}">
        <p14:creationId xmlns:p14="http://schemas.microsoft.com/office/powerpoint/2010/main" val="238905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These </a:t>
            </a:r>
            <a:r>
              <a:rPr lang="en-US" dirty="0">
                <a:latin typeface="Verdana" panose="020B0604030504040204" pitchFamily="34" charset="0"/>
                <a:ea typeface="Verdana" panose="020B0604030504040204" pitchFamily="34" charset="0"/>
                <a:cs typeface="Verdana" panose="020B0604030504040204" pitchFamily="34" charset="0"/>
              </a:rPr>
              <a:t>two SDM assessments work together to help us make critical decisions about how to intervene.</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safety assessment informs </a:t>
            </a:r>
            <a:r>
              <a:rPr lang="en-US" i="1" dirty="0">
                <a:latin typeface="Verdana" panose="020B0604030504040204" pitchFamily="34" charset="0"/>
                <a:ea typeface="Verdana" panose="020B0604030504040204" pitchFamily="34" charset="0"/>
                <a:cs typeface="Verdana" panose="020B0604030504040204" pitchFamily="34" charset="0"/>
              </a:rPr>
              <a:t>what</a:t>
            </a:r>
            <a:r>
              <a:rPr lang="en-US" dirty="0">
                <a:latin typeface="Verdana" panose="020B0604030504040204" pitchFamily="34" charset="0"/>
                <a:ea typeface="Verdana" panose="020B0604030504040204" pitchFamily="34" charset="0"/>
                <a:cs typeface="Verdana" panose="020B0604030504040204" pitchFamily="34" charset="0"/>
              </a:rPr>
              <a:t> we are worried about and helps us to know what immediate actions need to be taken to create safety.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risk assessment informs </a:t>
            </a:r>
            <a:r>
              <a:rPr lang="en-US" i="1" dirty="0">
                <a:latin typeface="Verdana" panose="020B0604030504040204" pitchFamily="34" charset="0"/>
                <a:ea typeface="Verdana" panose="020B0604030504040204" pitchFamily="34" charset="0"/>
                <a:cs typeface="Verdana" panose="020B0604030504040204" pitchFamily="34" charset="0"/>
              </a:rPr>
              <a:t>how</a:t>
            </a:r>
            <a:r>
              <a:rPr lang="en-US" dirty="0">
                <a:latin typeface="Verdana" panose="020B0604030504040204" pitchFamily="34" charset="0"/>
                <a:ea typeface="Verdana" panose="020B0604030504040204" pitchFamily="34" charset="0"/>
                <a:cs typeface="Verdana" panose="020B0604030504040204" pitchFamily="34" charset="0"/>
              </a:rPr>
              <a:t> worried we should be about this family and helps us know whether the family may benefit from continued involvement.</a:t>
            </a:r>
          </a:p>
        </p:txBody>
      </p:sp>
      <p:sp>
        <p:nvSpPr>
          <p:cNvPr id="4" name="Slide Number Placeholder 3"/>
          <p:cNvSpPr>
            <a:spLocks noGrp="1"/>
          </p:cNvSpPr>
          <p:nvPr>
            <p:ph type="sldNum" sz="quarter" idx="10"/>
          </p:nvPr>
        </p:nvSpPr>
        <p:spPr/>
        <p:txBody>
          <a:bodyPr/>
          <a:lstStyle/>
          <a:p>
            <a:fld id="{271DAC79-2716-4D12-B7A3-B50ED621A7C3}" type="slidenum">
              <a:rPr 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2</a:t>
            </a:fld>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786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noTextEdit="1"/>
          </p:cNvSpPr>
          <p:nvPr>
            <p:ph type="sldImg"/>
          </p:nvPr>
        </p:nvSpPr>
        <p:spPr>
          <a:xfrm>
            <a:off x="1282700" y="708025"/>
            <a:ext cx="4721225" cy="3541713"/>
          </a:xfrm>
          <a:ln/>
        </p:spPr>
      </p:sp>
      <p:sp>
        <p:nvSpPr>
          <p:cNvPr id="5693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Here is another way to think about the difference between </a:t>
            </a:r>
            <a:r>
              <a:rPr lang="en-US" dirty="0" smtClean="0">
                <a:latin typeface="Verdana" panose="020B0604030504040204" pitchFamily="34" charset="0"/>
                <a:ea typeface="Verdana" panose="020B0604030504040204" pitchFamily="34" charset="0"/>
                <a:cs typeface="Verdana" panose="020B0604030504040204" pitchFamily="34" charset="0"/>
              </a:rPr>
              <a:t>risk and safety threat:</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High (or very high) risk </a:t>
            </a:r>
            <a:r>
              <a:rPr lang="en-US" altLang="en-US" dirty="0" smtClean="0">
                <a:latin typeface="Verdana" panose="020B0604030504040204" pitchFamily="34" charset="0"/>
                <a:ea typeface="Verdana" panose="020B0604030504040204" pitchFamily="34" charset="0"/>
                <a:cs typeface="Verdana" panose="020B0604030504040204" pitchFamily="34" charset="0"/>
              </a:rPr>
              <a:t>applies to situations in which </a:t>
            </a:r>
            <a:r>
              <a:rPr lang="en-US" altLang="en-US" dirty="0">
                <a:latin typeface="Verdana" panose="020B0604030504040204" pitchFamily="34" charset="0"/>
                <a:ea typeface="Verdana" panose="020B0604030504040204" pitchFamily="34" charset="0"/>
                <a:cs typeface="Verdana" panose="020B0604030504040204" pitchFamily="34" charset="0"/>
              </a:rPr>
              <a:t>the </a:t>
            </a:r>
            <a:r>
              <a:rPr lang="en-US" altLang="en-US" dirty="0" smtClean="0">
                <a:latin typeface="Verdana" panose="020B0604030504040204" pitchFamily="34" charset="0"/>
                <a:ea typeface="Verdana" panose="020B0604030504040204" pitchFamily="34" charset="0"/>
                <a:cs typeface="Verdana" panose="020B0604030504040204" pitchFamily="34" charset="0"/>
              </a:rPr>
              <a:t>chance </a:t>
            </a:r>
            <a:r>
              <a:rPr lang="en-US" altLang="en-US" dirty="0">
                <a:latin typeface="Verdana" panose="020B0604030504040204" pitchFamily="34" charset="0"/>
                <a:ea typeface="Verdana" panose="020B0604030504040204" pitchFamily="34" charset="0"/>
                <a:cs typeface="Verdana" panose="020B0604030504040204" pitchFamily="34" charset="0"/>
              </a:rPr>
              <a:t>of an adverse event happening </a:t>
            </a:r>
            <a:r>
              <a:rPr lang="en-US" altLang="en-US" dirty="0" smtClean="0">
                <a:latin typeface="Verdana" panose="020B0604030504040204" pitchFamily="34" charset="0"/>
                <a:ea typeface="Verdana" panose="020B0604030504040204" pitchFamily="34" charset="0"/>
                <a:cs typeface="Verdana" panose="020B0604030504040204" pitchFamily="34" charset="0"/>
              </a:rPr>
              <a:t>is </a:t>
            </a:r>
            <a:r>
              <a:rPr lang="en-US" altLang="en-US" dirty="0">
                <a:latin typeface="Verdana" panose="020B0604030504040204" pitchFamily="34" charset="0"/>
                <a:ea typeface="Verdana" panose="020B0604030504040204" pitchFamily="34" charset="0"/>
                <a:cs typeface="Verdana" panose="020B0604030504040204" pitchFamily="34" charset="0"/>
              </a:rPr>
              <a:t>unusually high, such as </a:t>
            </a:r>
            <a:r>
              <a:rPr lang="en-US" altLang="en-US" dirty="0" smtClean="0">
                <a:latin typeface="Verdana" panose="020B0604030504040204" pitchFamily="34" charset="0"/>
                <a:ea typeface="Verdana" panose="020B0604030504040204" pitchFamily="34" charset="0"/>
                <a:cs typeface="Verdana" panose="020B0604030504040204" pitchFamily="34" charset="0"/>
              </a:rPr>
              <a:t>a place along the </a:t>
            </a:r>
            <a:r>
              <a:rPr lang="en-US" altLang="en-US" dirty="0">
                <a:latin typeface="Verdana" panose="020B0604030504040204" pitchFamily="34" charset="0"/>
                <a:ea typeface="Verdana" panose="020B0604030504040204" pitchFamily="34" charset="0"/>
                <a:cs typeface="Verdana" panose="020B0604030504040204" pitchFamily="34" charset="0"/>
              </a:rPr>
              <a:t>road where </a:t>
            </a:r>
            <a:r>
              <a:rPr lang="en-US" altLang="en-US" dirty="0" smtClean="0">
                <a:latin typeface="Verdana" panose="020B0604030504040204" pitchFamily="34" charset="0"/>
                <a:ea typeface="Verdana" panose="020B0604030504040204" pitchFamily="34" charset="0"/>
                <a:cs typeface="Verdana" panose="020B0604030504040204" pitchFamily="34" charset="0"/>
              </a:rPr>
              <a:t>a </a:t>
            </a:r>
            <a:r>
              <a:rPr lang="en-US" altLang="en-US" dirty="0">
                <a:latin typeface="Verdana" panose="020B0604030504040204" pitchFamily="34" charset="0"/>
                <a:ea typeface="Verdana" panose="020B0604030504040204" pitchFamily="34" charset="0"/>
                <a:cs typeface="Verdana" panose="020B0604030504040204" pitchFamily="34" charset="0"/>
              </a:rPr>
              <a:t>deer crossing </a:t>
            </a:r>
            <a:r>
              <a:rPr lang="en-US" altLang="en-US" dirty="0" smtClean="0">
                <a:latin typeface="Verdana" panose="020B0604030504040204" pitchFamily="34" charset="0"/>
                <a:ea typeface="Verdana" panose="020B0604030504040204" pitchFamily="34" charset="0"/>
                <a:cs typeface="Verdana" panose="020B0604030504040204" pitchFamily="34" charset="0"/>
              </a:rPr>
              <a:t>sign is posted. The sign </a:t>
            </a:r>
            <a:r>
              <a:rPr lang="en-US" altLang="en-US" dirty="0">
                <a:latin typeface="Verdana" panose="020B0604030504040204" pitchFamily="34" charset="0"/>
                <a:ea typeface="Verdana" panose="020B0604030504040204" pitchFamily="34" charset="0"/>
                <a:cs typeface="Verdana" panose="020B0604030504040204" pitchFamily="34" charset="0"/>
              </a:rPr>
              <a:t>does not mean you need to slam on your breaks—it just means to be extra cautious.</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Danger </a:t>
            </a:r>
            <a:r>
              <a:rPr lang="en-US" altLang="en-US" dirty="0" smtClean="0">
                <a:latin typeface="Verdana" panose="020B0604030504040204" pitchFamily="34" charset="0"/>
                <a:ea typeface="Verdana" panose="020B0604030504040204" pitchFamily="34" charset="0"/>
                <a:cs typeface="Verdana" panose="020B0604030504040204" pitchFamily="34" charset="0"/>
              </a:rPr>
              <a:t>means </a:t>
            </a:r>
            <a:r>
              <a:rPr lang="en-US" altLang="en-US" dirty="0">
                <a:latin typeface="Verdana" panose="020B0604030504040204" pitchFamily="34" charset="0"/>
                <a:ea typeface="Verdana" panose="020B0604030504040204" pitchFamily="34" charset="0"/>
                <a:cs typeface="Verdana" panose="020B0604030504040204" pitchFamily="34" charset="0"/>
              </a:rPr>
              <a:t>a deer </a:t>
            </a:r>
            <a:r>
              <a:rPr lang="en-US" altLang="en-US" dirty="0" smtClean="0">
                <a:latin typeface="Verdana" panose="020B0604030504040204" pitchFamily="34" charset="0"/>
                <a:ea typeface="Verdana" panose="020B0604030504040204" pitchFamily="34" charset="0"/>
                <a:cs typeface="Verdana" panose="020B0604030504040204" pitchFamily="34" charset="0"/>
              </a:rPr>
              <a:t>is on </a:t>
            </a:r>
            <a:r>
              <a:rPr lang="en-US" altLang="en-US" dirty="0">
                <a:latin typeface="Verdana" panose="020B0604030504040204" pitchFamily="34" charset="0"/>
                <a:ea typeface="Verdana" panose="020B0604030504040204" pitchFamily="34" charset="0"/>
                <a:cs typeface="Verdana" panose="020B0604030504040204" pitchFamily="34" charset="0"/>
              </a:rPr>
              <a:t>the road! An accident has just happened, is </a:t>
            </a:r>
            <a:r>
              <a:rPr lang="en-US" altLang="en-US" dirty="0" smtClean="0">
                <a:latin typeface="Verdana" panose="020B0604030504040204" pitchFamily="34" charset="0"/>
                <a:ea typeface="Verdana" panose="020B0604030504040204" pitchFamily="34" charset="0"/>
                <a:cs typeface="Verdana" panose="020B0604030504040204" pitchFamily="34" charset="0"/>
              </a:rPr>
              <a:t>happening, </a:t>
            </a:r>
            <a:r>
              <a:rPr lang="en-US" altLang="en-US" dirty="0">
                <a:latin typeface="Verdana" panose="020B0604030504040204" pitchFamily="34" charset="0"/>
                <a:ea typeface="Verdana" panose="020B0604030504040204" pitchFamily="34" charset="0"/>
                <a:cs typeface="Verdana" panose="020B0604030504040204" pitchFamily="34" charset="0"/>
              </a:rPr>
              <a:t>or is about to happen unless someone changes course immediately.</a:t>
            </a:r>
          </a:p>
          <a:p>
            <a:pPr>
              <a:spcBef>
                <a:spcPts val="0"/>
              </a:spcBef>
            </a:pPr>
            <a:endParaRPr lang="en-AU"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693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ヒラギノ角ゴ ProN W3" charset="0"/>
                <a:cs typeface="ヒラギノ角ゴ ProN W3" charset="0"/>
              </a:defRPr>
            </a:lvl1pPr>
            <a:lvl2pPr marL="761916" indent="-293045">
              <a:defRPr sz="2500">
                <a:solidFill>
                  <a:schemeClr val="tx1"/>
                </a:solidFill>
                <a:latin typeface="Arial" charset="0"/>
                <a:ea typeface="ヒラギノ角ゴ ProN W3" charset="0"/>
                <a:cs typeface="ヒラギノ角ゴ ProN W3" charset="0"/>
              </a:defRPr>
            </a:lvl2pPr>
            <a:lvl3pPr marL="1172178" indent="-234433">
              <a:defRPr sz="2500">
                <a:solidFill>
                  <a:schemeClr val="tx1"/>
                </a:solidFill>
                <a:latin typeface="Arial" charset="0"/>
                <a:ea typeface="ヒラギノ角ゴ ProN W3" charset="0"/>
                <a:cs typeface="ヒラギノ角ゴ ProN W3" charset="0"/>
              </a:defRPr>
            </a:lvl3pPr>
            <a:lvl4pPr marL="1641049" indent="-234433">
              <a:defRPr sz="2500">
                <a:solidFill>
                  <a:schemeClr val="tx1"/>
                </a:solidFill>
                <a:latin typeface="Arial" charset="0"/>
                <a:ea typeface="ヒラギノ角ゴ ProN W3" charset="0"/>
                <a:cs typeface="ヒラギノ角ゴ ProN W3" charset="0"/>
              </a:defRPr>
            </a:lvl4pPr>
            <a:lvl5pPr marL="2109921" indent="-234433">
              <a:defRPr sz="2500">
                <a:solidFill>
                  <a:schemeClr val="tx1"/>
                </a:solidFill>
                <a:latin typeface="Arial" charset="0"/>
                <a:ea typeface="ヒラギノ角ゴ ProN W3" charset="0"/>
                <a:cs typeface="ヒラギノ角ゴ ProN W3" charset="0"/>
              </a:defRPr>
            </a:lvl5pPr>
            <a:lvl6pPr marL="2578794"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6pPr>
            <a:lvl7pPr marL="3047665"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7pPr>
            <a:lvl8pPr marL="3516535"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8pPr>
            <a:lvl9pPr marL="3985407" indent="-234433" eaLnBrk="0" fontAlgn="base" hangingPunct="0">
              <a:spcBef>
                <a:spcPct val="0"/>
              </a:spcBef>
              <a:spcAft>
                <a:spcPct val="0"/>
              </a:spcAft>
              <a:defRPr sz="2500">
                <a:solidFill>
                  <a:schemeClr val="tx1"/>
                </a:solidFill>
                <a:latin typeface="Arial" charset="0"/>
                <a:ea typeface="ヒラギノ角ゴ ProN W3" charset="0"/>
                <a:cs typeface="ヒラギノ角ゴ ProN W3" charset="0"/>
              </a:defRPr>
            </a:lvl9pPr>
          </a:lstStyle>
          <a:p>
            <a:fld id="{18672EA3-3F00-7B47-BD09-5C24C2CC989E}" type="slidenum">
              <a:rPr lang="en-US" sz="1100">
                <a:latin typeface="Verdana" panose="020B0604030504040204" pitchFamily="34" charset="0"/>
                <a:ea typeface="Verdana" panose="020B0604030504040204" pitchFamily="34" charset="0"/>
                <a:cs typeface="Verdana" panose="020B0604030504040204" pitchFamily="34" charset="0"/>
              </a:rPr>
              <a:pPr/>
              <a:t>3</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143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2441">
              <a:spcBef>
                <a:spcPts val="0"/>
              </a:spcBef>
              <a:defRPr/>
            </a:pPr>
            <a:r>
              <a:rPr lang="en-US" dirty="0" smtClean="0">
                <a:latin typeface="Verdana" panose="020B0604030504040204" pitchFamily="34" charset="0"/>
                <a:ea typeface="Verdana" panose="020B0604030504040204" pitchFamily="34" charset="0"/>
                <a:cs typeface="Verdana" panose="020B0604030504040204" pitchFamily="34" charset="0"/>
              </a:rPr>
              <a:t>The</a:t>
            </a:r>
            <a:r>
              <a:rPr lang="en-US" baseline="0" dirty="0" smtClean="0">
                <a:latin typeface="Verdana" panose="020B0604030504040204" pitchFamily="34" charset="0"/>
                <a:ea typeface="Verdana" panose="020B0604030504040204" pitchFamily="34" charset="0"/>
                <a:cs typeface="Verdana" panose="020B0604030504040204" pitchFamily="34" charset="0"/>
              </a:rPr>
              <a:t> risk assessment</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estimates the likelihood that maltreatment of any severity will occur in this family in the future. This information is used to guide two key decisions: whether or not to open an ongoing services case after the investigation and, if so,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service intensity to provide.</a:t>
            </a:r>
          </a:p>
          <a:p>
            <a:pPr>
              <a:spcBef>
                <a:spcPts val="0"/>
              </a:spcBef>
            </a:pPr>
            <a:endParaRPr lang="en-AU"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Because it is research-based, the risk assessment tool does not require a comprehensive list of every conceivable variable. Instead, it is limited to a set of items that have a demonstrated relationship with actual case outcomes. The medical profession is an example of another application for this type of tool. For example, breast cancer researchers have identified a set of three variables that are most important to risk among patients with an identified breast tumor. Knowing these three items provides all the vital knowledge a doctor needs to discuss the most appropriate treatment options based on the risk of the specific tumor.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Likewise, in </a:t>
            </a:r>
            <a:r>
              <a:rPr lang="en-US" dirty="0" smtClean="0">
                <a:latin typeface="Verdana" panose="020B0604030504040204" pitchFamily="34" charset="0"/>
                <a:ea typeface="Verdana" panose="020B0604030504040204" pitchFamily="34" charset="0"/>
                <a:cs typeface="Verdana" panose="020B0604030504040204" pitchFamily="34" charset="0"/>
              </a:rPr>
              <a:t>CPS we can know thousands </a:t>
            </a:r>
            <a:r>
              <a:rPr lang="en-US" dirty="0">
                <a:latin typeface="Verdana" panose="020B0604030504040204" pitchFamily="34" charset="0"/>
                <a:ea typeface="Verdana" panose="020B0604030504040204" pitchFamily="34" charset="0"/>
                <a:cs typeface="Verdana" panose="020B0604030504040204" pitchFamily="34" charset="0"/>
              </a:rPr>
              <a:t>of pieces of information </a:t>
            </a:r>
            <a:r>
              <a:rPr lang="en-US" dirty="0" smtClean="0">
                <a:latin typeface="Verdana" panose="020B0604030504040204" pitchFamily="34" charset="0"/>
                <a:ea typeface="Verdana" panose="020B0604030504040204" pitchFamily="34" charset="0"/>
                <a:cs typeface="Verdana" panose="020B0604030504040204" pitchFamily="34" charset="0"/>
              </a:rPr>
              <a:t>about </a:t>
            </a:r>
            <a:r>
              <a:rPr lang="en-US" dirty="0">
                <a:latin typeface="Verdana" panose="020B0604030504040204" pitchFamily="34" charset="0"/>
                <a:ea typeface="Verdana" panose="020B0604030504040204" pitchFamily="34" charset="0"/>
                <a:cs typeface="Verdana" panose="020B0604030504040204" pitchFamily="34" charset="0"/>
              </a:rPr>
              <a:t>a family. However, to estimate the likelihood of future maltreatment, we can limit the list to items with demonstrated relationships to actual outcomes. The tool also focuses on items that are likely available to a worker at the conclusion of an investigation. There is more information available than we had at the first face-to-face contact, but less than we will know six months after case opening. Finally, the tool incorporates as many concrete and easily observable items as possible (about half of the items). This increases the reliability of the assessment.</a:t>
            </a:r>
          </a:p>
          <a:p>
            <a:pPr>
              <a:spcBef>
                <a:spcPts val="0"/>
              </a:spcBef>
            </a:pPr>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4</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92957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152400"/>
            <a:ext cx="4797425" cy="3598863"/>
          </a:xfrm>
        </p:spPr>
      </p:sp>
      <p:sp>
        <p:nvSpPr>
          <p:cNvPr id="3" name="Notes Placeholder 2"/>
          <p:cNvSpPr>
            <a:spLocks noGrp="1"/>
          </p:cNvSpPr>
          <p:nvPr>
            <p:ph type="body" idx="1"/>
          </p:nvPr>
        </p:nvSpPr>
        <p:spPr>
          <a:xfrm>
            <a:off x="152400" y="3751266"/>
            <a:ext cx="7010400" cy="4319587"/>
          </a:xfrm>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original California risk study was done in 1998, and the resulting tool was used from </a:t>
            </a:r>
            <a:r>
              <a:rPr lang="en-US" dirty="0" smtClean="0">
                <a:latin typeface="Verdana" panose="020B0604030504040204" pitchFamily="34" charset="0"/>
                <a:ea typeface="Verdana" panose="020B0604030504040204" pitchFamily="34" charset="0"/>
                <a:cs typeface="Verdana" panose="020B0604030504040204" pitchFamily="34" charset="0"/>
              </a:rPr>
              <a:t>1999</a:t>
            </a:r>
            <a:r>
              <a:rPr lang="en-US" baseline="0" dirty="0" smtClean="0">
                <a:latin typeface="Verdana" panose="020B0604030504040204" pitchFamily="34" charset="0"/>
                <a:ea typeface="Verdana" panose="020B0604030504040204" pitchFamily="34" charset="0"/>
                <a:cs typeface="Verdana" panose="020B0604030504040204" pitchFamily="34" charset="0"/>
              </a:rPr>
              <a:t> to </a:t>
            </a:r>
            <a:r>
              <a:rPr lang="en-US" dirty="0" smtClean="0">
                <a:latin typeface="Verdana" panose="020B0604030504040204" pitchFamily="34" charset="0"/>
                <a:ea typeface="Verdana" panose="020B0604030504040204" pitchFamily="34" charset="0"/>
                <a:cs typeface="Verdana" panose="020B0604030504040204" pitchFamily="34" charset="0"/>
              </a:rPr>
              <a:t>2005</a:t>
            </a:r>
            <a:r>
              <a:rPr lang="en-US" dirty="0">
                <a:latin typeface="Verdana" panose="020B0604030504040204" pitchFamily="34" charset="0"/>
                <a:ea typeface="Verdana" panose="020B0604030504040204" pitchFamily="34" charset="0"/>
                <a:cs typeface="Verdana" panose="020B0604030504040204" pitchFamily="34" charset="0"/>
              </a:rPr>
              <a:t>. Typically, CRC conducts a revalidation about every five years. </a:t>
            </a:r>
            <a:r>
              <a:rPr lang="en-US" dirty="0" smtClean="0">
                <a:latin typeface="Verdana" panose="020B0604030504040204" pitchFamily="34" charset="0"/>
                <a:ea typeface="Verdana" panose="020B0604030504040204" pitchFamily="34" charset="0"/>
                <a:cs typeface="Verdana" panose="020B0604030504040204" pitchFamily="34" charset="0"/>
              </a:rPr>
              <a:t>California </a:t>
            </a:r>
            <a:r>
              <a:rPr lang="en-US" dirty="0">
                <a:latin typeface="Verdana" panose="020B0604030504040204" pitchFamily="34" charset="0"/>
                <a:ea typeface="Verdana" panose="020B0604030504040204" pitchFamily="34" charset="0"/>
                <a:cs typeface="Verdana" panose="020B0604030504040204" pitchFamily="34" charset="0"/>
              </a:rPr>
              <a:t>has completed </a:t>
            </a:r>
            <a:r>
              <a:rPr lang="en-US" dirty="0" smtClean="0">
                <a:latin typeface="Verdana" panose="020B0604030504040204" pitchFamily="34" charset="0"/>
                <a:ea typeface="Verdana" panose="020B0604030504040204" pitchFamily="34" charset="0"/>
                <a:cs typeface="Verdana" panose="020B0604030504040204" pitchFamily="34" charset="0"/>
              </a:rPr>
              <a:t>four </a:t>
            </a:r>
            <a:r>
              <a:rPr lang="en-US" dirty="0">
                <a:latin typeface="Verdana" panose="020B0604030504040204" pitchFamily="34" charset="0"/>
                <a:ea typeface="Verdana" panose="020B0604030504040204" pitchFamily="34" charset="0"/>
                <a:cs typeface="Verdana" panose="020B0604030504040204" pitchFamily="34" charset="0"/>
              </a:rPr>
              <a:t>validations of the risk assessment. Here </a:t>
            </a:r>
            <a:r>
              <a:rPr lang="en-US" dirty="0" smtClean="0">
                <a:latin typeface="Verdana" panose="020B0604030504040204" pitchFamily="34" charset="0"/>
                <a:ea typeface="Verdana" panose="020B0604030504040204" pitchFamily="34" charset="0"/>
                <a:cs typeface="Verdana" panose="020B0604030504040204" pitchFamily="34" charset="0"/>
              </a:rPr>
              <a:t>are </a:t>
            </a:r>
            <a:r>
              <a:rPr lang="en-US" dirty="0">
                <a:latin typeface="Verdana" panose="020B0604030504040204" pitchFamily="34" charset="0"/>
                <a:ea typeface="Verdana" panose="020B0604030504040204" pitchFamily="34" charset="0"/>
                <a:cs typeface="Verdana" panose="020B0604030504040204" pitchFamily="34" charset="0"/>
              </a:rPr>
              <a:t>the most recent validation </a:t>
            </a:r>
            <a:r>
              <a:rPr lang="en-US" dirty="0" smtClean="0">
                <a:latin typeface="Verdana" panose="020B0604030504040204" pitchFamily="34" charset="0"/>
                <a:ea typeface="Verdana" panose="020B0604030504040204" pitchFamily="34" charset="0"/>
                <a:cs typeface="Verdana" panose="020B0604030504040204" pitchFamily="34" charset="0"/>
              </a:rPr>
              <a:t>results, </a:t>
            </a:r>
            <a:r>
              <a:rPr lang="en-US" dirty="0">
                <a:latin typeface="Verdana" panose="020B0604030504040204" pitchFamily="34" charset="0"/>
                <a:ea typeface="Verdana" panose="020B0604030504040204" pitchFamily="34" charset="0"/>
                <a:cs typeface="Verdana" panose="020B0604030504040204" pitchFamily="34" charset="0"/>
              </a:rPr>
              <a:t>from 2013. This is important in learning whether slight adjustments are required.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Revalidation studies also take advantage of increasingly systematic record-keeping. Some important items may not work in early tools solely because case records did not systematically report </a:t>
            </a:r>
            <a:r>
              <a:rPr lang="en-US" dirty="0" smtClean="0">
                <a:latin typeface="Verdana" panose="020B0604030504040204" pitchFamily="34" charset="0"/>
                <a:ea typeface="Verdana" panose="020B0604030504040204" pitchFamily="34" charset="0"/>
                <a:cs typeface="Verdana" panose="020B0604030504040204" pitchFamily="34" charset="0"/>
              </a:rPr>
              <a:t>those items. </a:t>
            </a:r>
            <a:r>
              <a:rPr lang="en-US" dirty="0">
                <a:latin typeface="Verdana" panose="020B0604030504040204" pitchFamily="34" charset="0"/>
                <a:ea typeface="Verdana" panose="020B0604030504040204" pitchFamily="34" charset="0"/>
                <a:cs typeface="Verdana" panose="020B0604030504040204" pitchFamily="34" charset="0"/>
              </a:rPr>
              <a:t>Also, revalidation studies are generally prospective, so they reflect use of the tool in the field rather than case record reviews.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most recent California risk revalidation study was conducted in 2013, and the current tool is the result of this study. You can see that the tool is very robust. The slide shows results for re-referrals, re-substantiations, and placements. You can see that for each outcome, as risk level goes up, the chances that a family will have </a:t>
            </a:r>
            <a:r>
              <a:rPr lang="en-US" dirty="0" smtClean="0">
                <a:latin typeface="Verdana" panose="020B0604030504040204" pitchFamily="34" charset="0"/>
                <a:ea typeface="Verdana" panose="020B0604030504040204" pitchFamily="34" charset="0"/>
                <a:cs typeface="Verdana" panose="020B0604030504040204" pitchFamily="34" charset="0"/>
              </a:rPr>
              <a:t>that outcome </a:t>
            </a:r>
            <a:r>
              <a:rPr lang="en-US" dirty="0">
                <a:latin typeface="Verdana" panose="020B0604030504040204" pitchFamily="34" charset="0"/>
                <a:ea typeface="Verdana" panose="020B0604030504040204" pitchFamily="34" charset="0"/>
                <a:cs typeface="Verdana" panose="020B0604030504040204" pitchFamily="34" charset="0"/>
              </a:rPr>
              <a:t>increases significantly.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For example, </a:t>
            </a:r>
            <a:r>
              <a:rPr lang="en-US" dirty="0" smtClean="0">
                <a:latin typeface="Verdana" panose="020B0604030504040204" pitchFamily="34" charset="0"/>
                <a:ea typeface="Verdana" panose="020B0604030504040204" pitchFamily="34" charset="0"/>
                <a:cs typeface="Verdana" panose="020B0604030504040204" pitchFamily="34" charset="0"/>
              </a:rPr>
              <a:t>the chances </a:t>
            </a:r>
            <a:r>
              <a:rPr lang="en-US" dirty="0">
                <a:latin typeface="Verdana" panose="020B0604030504040204" pitchFamily="34" charset="0"/>
                <a:ea typeface="Verdana" panose="020B0604030504040204" pitchFamily="34" charset="0"/>
                <a:cs typeface="Verdana" panose="020B0604030504040204" pitchFamily="34" charset="0"/>
              </a:rPr>
              <a:t>that a </a:t>
            </a:r>
            <a:r>
              <a:rPr lang="en-US" dirty="0" smtClean="0">
                <a:latin typeface="Verdana" panose="020B0604030504040204" pitchFamily="34" charset="0"/>
                <a:ea typeface="Verdana" panose="020B0604030504040204" pitchFamily="34" charset="0"/>
                <a:cs typeface="Verdana" panose="020B0604030504040204" pitchFamily="34" charset="0"/>
              </a:rPr>
              <a:t>low-risk </a:t>
            </a:r>
            <a:r>
              <a:rPr lang="en-US" dirty="0">
                <a:latin typeface="Verdana" panose="020B0604030504040204" pitchFamily="34" charset="0"/>
                <a:ea typeface="Verdana" panose="020B0604030504040204" pitchFamily="34" charset="0"/>
                <a:cs typeface="Verdana" panose="020B0604030504040204" pitchFamily="34" charset="0"/>
              </a:rPr>
              <a:t>family will not have a new investigation over the next two years </a:t>
            </a:r>
            <a:r>
              <a:rPr lang="en-US" dirty="0" smtClean="0">
                <a:latin typeface="Verdana" panose="020B0604030504040204" pitchFamily="34" charset="0"/>
                <a:ea typeface="Verdana" panose="020B0604030504040204" pitchFamily="34" charset="0"/>
                <a:cs typeface="Verdana" panose="020B0604030504040204" pitchFamily="34" charset="0"/>
              </a:rPr>
              <a:t>is about 84% (rate </a:t>
            </a:r>
            <a:r>
              <a:rPr lang="en-US" dirty="0">
                <a:latin typeface="Verdana" panose="020B0604030504040204" pitchFamily="34" charset="0"/>
                <a:ea typeface="Verdana" panose="020B0604030504040204" pitchFamily="34" charset="0"/>
                <a:cs typeface="Verdana" panose="020B0604030504040204" pitchFamily="34" charset="0"/>
              </a:rPr>
              <a:t>= 16%). </a:t>
            </a:r>
            <a:r>
              <a:rPr lang="en-US" dirty="0" smtClean="0">
                <a:latin typeface="Verdana" panose="020B0604030504040204" pitchFamily="34" charset="0"/>
                <a:ea typeface="Verdana" panose="020B0604030504040204" pitchFamily="34" charset="0"/>
                <a:cs typeface="Verdana" panose="020B0604030504040204" pitchFamily="34" charset="0"/>
              </a:rPr>
              <a:t>Chances </a:t>
            </a:r>
            <a:r>
              <a:rPr lang="en-US" dirty="0">
                <a:latin typeface="Verdana" panose="020B0604030504040204" pitchFamily="34" charset="0"/>
                <a:ea typeface="Verdana" panose="020B0604030504040204" pitchFamily="34" charset="0"/>
                <a:cs typeface="Verdana" panose="020B0604030504040204" pitchFamily="34" charset="0"/>
              </a:rPr>
              <a:t>that they will not have a new substantiation </a:t>
            </a:r>
            <a:r>
              <a:rPr lang="en-US" dirty="0" smtClean="0">
                <a:latin typeface="Verdana" panose="020B0604030504040204" pitchFamily="34" charset="0"/>
                <a:ea typeface="Verdana" panose="020B0604030504040204" pitchFamily="34" charset="0"/>
                <a:cs typeface="Verdana" panose="020B0604030504040204" pitchFamily="34" charset="0"/>
              </a:rPr>
              <a:t>are 95% (rate </a:t>
            </a:r>
            <a:r>
              <a:rPr lang="en-US" dirty="0">
                <a:latin typeface="Verdana" panose="020B0604030504040204" pitchFamily="34" charset="0"/>
                <a:ea typeface="Verdana" panose="020B0604030504040204" pitchFamily="34" charset="0"/>
                <a:cs typeface="Verdana" panose="020B0604030504040204" pitchFamily="34" charset="0"/>
              </a:rPr>
              <a:t>= 5%), and it appears that even if there is a substantiation, it is extremely unlikely to be a serious </a:t>
            </a:r>
            <a:r>
              <a:rPr lang="en-US" dirty="0" smtClean="0">
                <a:latin typeface="Verdana" panose="020B0604030504040204" pitchFamily="34" charset="0"/>
                <a:ea typeface="Verdana" panose="020B0604030504040204" pitchFamily="34" charset="0"/>
                <a:cs typeface="Verdana" panose="020B0604030504040204" pitchFamily="34" charset="0"/>
              </a:rPr>
              <a:t>situation</a:t>
            </a:r>
            <a:r>
              <a:rPr lang="en-US" baseline="0" dirty="0" smtClean="0">
                <a:latin typeface="Verdana" panose="020B0604030504040204" pitchFamily="34" charset="0"/>
                <a:ea typeface="Verdana" panose="020B0604030504040204" pitchFamily="34" charset="0"/>
                <a:cs typeface="Verdana" panose="020B0604030504040204" pitchFamily="34" charset="0"/>
              </a:rPr>
              <a:t> as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only about 1% of </a:t>
            </a:r>
            <a:r>
              <a:rPr lang="en-US" dirty="0" smtClean="0">
                <a:latin typeface="Verdana" panose="020B0604030504040204" pitchFamily="34" charset="0"/>
                <a:ea typeface="Verdana" panose="020B0604030504040204" pitchFamily="34" charset="0"/>
                <a:cs typeface="Verdana" panose="020B0604030504040204" pitchFamily="34" charset="0"/>
              </a:rPr>
              <a:t>low-risk </a:t>
            </a:r>
            <a:r>
              <a:rPr lang="en-US" dirty="0">
                <a:latin typeface="Verdana" panose="020B0604030504040204" pitchFamily="34" charset="0"/>
                <a:ea typeface="Verdana" panose="020B0604030504040204" pitchFamily="34" charset="0"/>
                <a:cs typeface="Verdana" panose="020B0604030504040204" pitchFamily="34" charset="0"/>
              </a:rPr>
              <a:t>families have a child end up in foster care within 18 months.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contrast, a very </a:t>
            </a:r>
            <a:r>
              <a:rPr lang="en-US" dirty="0" smtClean="0">
                <a:latin typeface="Verdana" panose="020B0604030504040204" pitchFamily="34" charset="0"/>
                <a:ea typeface="Verdana" panose="020B0604030504040204" pitchFamily="34" charset="0"/>
                <a:cs typeface="Verdana" panose="020B0604030504040204" pitchFamily="34" charset="0"/>
              </a:rPr>
              <a:t>high-risk </a:t>
            </a:r>
            <a:r>
              <a:rPr lang="en-US" dirty="0">
                <a:latin typeface="Verdana" panose="020B0604030504040204" pitchFamily="34" charset="0"/>
                <a:ea typeface="Verdana" panose="020B0604030504040204" pitchFamily="34" charset="0"/>
                <a:cs typeface="Verdana" panose="020B0604030504040204" pitchFamily="34" charset="0"/>
              </a:rPr>
              <a:t>family has about a 58% chance of HAVING at least one new investigation. Many of these families, in fact, will have multiple referrals in the next 18 months. Almost one quarter of them will be substantiated at least once more, and 16% will result in a foster placement.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you had the resources to serve all families, you would not need to choose. But if you </a:t>
            </a:r>
            <a:r>
              <a:rPr lang="en-US" dirty="0" smtClean="0">
                <a:latin typeface="Verdana" panose="020B0604030504040204" pitchFamily="34" charset="0"/>
                <a:ea typeface="Verdana" panose="020B0604030504040204" pitchFamily="34" charset="0"/>
                <a:cs typeface="Verdana" panose="020B0604030504040204" pitchFamily="34" charset="0"/>
              </a:rPr>
              <a:t>have only enough </a:t>
            </a:r>
            <a:r>
              <a:rPr lang="en-US" dirty="0">
                <a:latin typeface="Verdana" panose="020B0604030504040204" pitchFamily="34" charset="0"/>
                <a:ea typeface="Verdana" panose="020B0604030504040204" pitchFamily="34" charset="0"/>
                <a:cs typeface="Verdana" panose="020B0604030504040204" pitchFamily="34" charset="0"/>
              </a:rPr>
              <a:t>workers to serve either a </a:t>
            </a:r>
            <a:r>
              <a:rPr lang="en-US" dirty="0" smtClean="0">
                <a:latin typeface="Verdana" panose="020B0604030504040204" pitchFamily="34" charset="0"/>
                <a:ea typeface="Verdana" panose="020B0604030504040204" pitchFamily="34" charset="0"/>
                <a:cs typeface="Verdana" panose="020B0604030504040204" pitchFamily="34" charset="0"/>
              </a:rPr>
              <a:t>low-risk </a:t>
            </a:r>
            <a:r>
              <a:rPr lang="en-US" dirty="0">
                <a:latin typeface="Verdana" panose="020B0604030504040204" pitchFamily="34" charset="0"/>
                <a:ea typeface="Verdana" panose="020B0604030504040204" pitchFamily="34" charset="0"/>
                <a:cs typeface="Verdana" panose="020B0604030504040204" pitchFamily="34" charset="0"/>
              </a:rPr>
              <a:t>family or a </a:t>
            </a:r>
            <a:r>
              <a:rPr lang="en-US" dirty="0" smtClean="0">
                <a:latin typeface="Verdana" panose="020B0604030504040204" pitchFamily="34" charset="0"/>
                <a:ea typeface="Verdana" panose="020B0604030504040204" pitchFamily="34" charset="0"/>
                <a:cs typeface="Verdana" panose="020B0604030504040204" pitchFamily="34" charset="0"/>
              </a:rPr>
              <a:t>high-risk </a:t>
            </a:r>
            <a:r>
              <a:rPr lang="en-US" dirty="0">
                <a:latin typeface="Verdana" panose="020B0604030504040204" pitchFamily="34" charset="0"/>
                <a:ea typeface="Verdana" panose="020B0604030504040204" pitchFamily="34" charset="0"/>
                <a:cs typeface="Verdana" panose="020B0604030504040204" pitchFamily="34" charset="0"/>
              </a:rPr>
              <a:t>family, and your goal is to prevent future harm, which family would you select? Why?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Desired response is to serve the very </a:t>
            </a:r>
            <a:r>
              <a:rPr lang="en-US" dirty="0" smtClean="0">
                <a:latin typeface="Verdana" panose="020B0604030504040204" pitchFamily="34" charset="0"/>
                <a:ea typeface="Verdana" panose="020B0604030504040204" pitchFamily="34" charset="0"/>
                <a:cs typeface="Verdana" panose="020B0604030504040204" pitchFamily="34" charset="0"/>
              </a:rPr>
              <a:t>high-risk </a:t>
            </a:r>
            <a:r>
              <a:rPr lang="en-US" dirty="0">
                <a:latin typeface="Verdana" panose="020B0604030504040204" pitchFamily="34" charset="0"/>
                <a:ea typeface="Verdana" panose="020B0604030504040204" pitchFamily="34" charset="0"/>
                <a:cs typeface="Verdana" panose="020B0604030504040204" pitchFamily="34" charset="0"/>
              </a:rPr>
              <a:t>family because services may prevent future harm. For </a:t>
            </a:r>
            <a:r>
              <a:rPr lang="en-US" dirty="0" smtClean="0">
                <a:latin typeface="Verdana" panose="020B0604030504040204" pitchFamily="34" charset="0"/>
                <a:ea typeface="Verdana" panose="020B0604030504040204" pitchFamily="34" charset="0"/>
                <a:cs typeface="Verdana" panose="020B0604030504040204" pitchFamily="34" charset="0"/>
              </a:rPr>
              <a:t>low-risk </a:t>
            </a:r>
            <a:r>
              <a:rPr lang="en-US" dirty="0">
                <a:latin typeface="Verdana" panose="020B0604030504040204" pitchFamily="34" charset="0"/>
                <a:ea typeface="Verdana" panose="020B0604030504040204" pitchFamily="34" charset="0"/>
                <a:cs typeface="Verdana" panose="020B0604030504040204" pitchFamily="34" charset="0"/>
              </a:rPr>
              <a:t>families, there is little to prevent, although referrals to community support services for identified needs should be made.</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For background, you may wish to become familiar with the risk study. You can download a copy at docs.sdmdata.org. The user name is “california” and the password is “training.” Select Trainer Resources and select Risk Revalidation Report </a:t>
            </a:r>
            <a:r>
              <a:rPr lang="en-US" dirty="0" smtClean="0">
                <a:latin typeface="Verdana" panose="020B0604030504040204" pitchFamily="34" charset="0"/>
                <a:ea typeface="Verdana" panose="020B0604030504040204" pitchFamily="34" charset="0"/>
                <a:cs typeface="Verdana" panose="020B0604030504040204" pitchFamily="34" charset="0"/>
              </a:rPr>
              <a:t>2013. </a:t>
            </a:r>
            <a:r>
              <a:rPr lang="en-US" dirty="0">
                <a:latin typeface="Verdana" panose="020B0604030504040204" pitchFamily="34" charset="0"/>
                <a:ea typeface="Verdana" panose="020B0604030504040204" pitchFamily="34" charset="0"/>
                <a:cs typeface="Verdana" panose="020B0604030504040204" pitchFamily="34" charset="0"/>
              </a:rPr>
              <a:t>A new validation study was completed in 2013, and an updated risk assessment will be introduced in November 2015.</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prstClr val="black"/>
                </a:solidFill>
                <a:latin typeface="Verdana" charset="0"/>
                <a:ea typeface="MS PGothic" charset="0"/>
                <a:cs typeface="MS PGothic" charset="0"/>
              </a:rPr>
              <a:pPr/>
              <a:t>5</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54733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257300" y="76200"/>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xfrm>
            <a:off x="228600" y="3684589"/>
            <a:ext cx="6858000" cy="4384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risk assessment has four sections: the neglect index and abuse index, the scored risk level, overrides, and the final risk level decision. Note that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risk </a:t>
            </a:r>
            <a:r>
              <a:rPr lang="en-US" dirty="0" smtClean="0">
                <a:latin typeface="Verdana" panose="020B0604030504040204" pitchFamily="34" charset="0"/>
                <a:ea typeface="Verdana" panose="020B0604030504040204" pitchFamily="34" charset="0"/>
                <a:cs typeface="Verdana" panose="020B0604030504040204" pitchFamily="34" charset="0"/>
              </a:rPr>
              <a:t>assessment </a:t>
            </a:r>
            <a:r>
              <a:rPr lang="en-US" dirty="0">
                <a:latin typeface="Verdana" panose="020B0604030504040204" pitchFamily="34" charset="0"/>
                <a:ea typeface="Verdana" panose="020B0604030504040204" pitchFamily="34" charset="0"/>
                <a:cs typeface="Verdana" panose="020B0604030504040204" pitchFamily="34" charset="0"/>
              </a:rPr>
              <a:t>is presented in </a:t>
            </a:r>
            <a:r>
              <a:rPr lang="en-US" dirty="0" smtClean="0">
                <a:latin typeface="Verdana" panose="020B0604030504040204" pitchFamily="34" charset="0"/>
                <a:ea typeface="Verdana" panose="020B0604030504040204" pitchFamily="34" charset="0"/>
                <a:cs typeface="Verdana" panose="020B0604030504040204" pitchFamily="34" charset="0"/>
              </a:rPr>
              <a:t>single-stream </a:t>
            </a:r>
            <a:r>
              <a:rPr lang="en-US" dirty="0">
                <a:latin typeface="Verdana" panose="020B0604030504040204" pitchFamily="34" charset="0"/>
                <a:ea typeface="Verdana" panose="020B0604030504040204" pitchFamily="34" charset="0"/>
                <a:cs typeface="Verdana" panose="020B0604030504040204" pitchFamily="34" charset="0"/>
              </a:rPr>
              <a:t>format, which reduces redundancy and allows </a:t>
            </a:r>
            <a:r>
              <a:rPr lang="en-US" dirty="0" smtClean="0">
                <a:latin typeface="Verdana" panose="020B0604030504040204" pitchFamily="34" charset="0"/>
                <a:ea typeface="Verdana" panose="020B0604030504040204" pitchFamily="34" charset="0"/>
                <a:cs typeface="Verdana" panose="020B0604030504040204" pitchFamily="34" charset="0"/>
              </a:rPr>
              <a:t>workers </a:t>
            </a:r>
            <a:r>
              <a:rPr lang="en-US" dirty="0">
                <a:latin typeface="Verdana" panose="020B0604030504040204" pitchFamily="34" charset="0"/>
                <a:ea typeface="Verdana" panose="020B0604030504040204" pitchFamily="34" charset="0"/>
                <a:cs typeface="Verdana" panose="020B0604030504040204" pitchFamily="34" charset="0"/>
              </a:rPr>
              <a:t>to better structure </a:t>
            </a:r>
            <a:r>
              <a:rPr lang="en-US" dirty="0" smtClean="0">
                <a:latin typeface="Verdana" panose="020B0604030504040204" pitchFamily="34" charset="0"/>
                <a:ea typeface="Verdana" panose="020B0604030504040204" pitchFamily="34" charset="0"/>
                <a:cs typeface="Verdana" panose="020B0604030504040204" pitchFamily="34" charset="0"/>
              </a:rPr>
              <a:t>interviews and </a:t>
            </a:r>
            <a:r>
              <a:rPr lang="en-US" dirty="0">
                <a:latin typeface="Verdana" panose="020B0604030504040204" pitchFamily="34" charset="0"/>
                <a:ea typeface="Verdana" panose="020B0604030504040204" pitchFamily="34" charset="0"/>
                <a:cs typeface="Verdana" panose="020B0604030504040204" pitchFamily="34" charset="0"/>
              </a:rPr>
              <a:t>information </a:t>
            </a:r>
            <a:r>
              <a:rPr lang="en-US" dirty="0" smtClean="0">
                <a:latin typeface="Verdana" panose="020B0604030504040204" pitchFamily="34" charset="0"/>
                <a:ea typeface="Verdana" panose="020B0604030504040204" pitchFamily="34" charset="0"/>
                <a:cs typeface="Verdana" panose="020B0604030504040204" pitchFamily="34" charset="0"/>
              </a:rPr>
              <a:t>gathering.</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marL="0" lvl="1" defTabSz="931669">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To complete the assessment, the social worker answers all of the questions on the neglect </a:t>
            </a:r>
            <a:r>
              <a:rPr lang="en-US" i="1" dirty="0">
                <a:latin typeface="Verdana" panose="020B0604030504040204" pitchFamily="34" charset="0"/>
                <a:ea typeface="Verdana" panose="020B0604030504040204" pitchFamily="34" charset="0"/>
                <a:cs typeface="Verdana" panose="020B0604030504040204" pitchFamily="34" charset="0"/>
              </a:rPr>
              <a:t>and </a:t>
            </a:r>
            <a:r>
              <a:rPr lang="en-US" dirty="0">
                <a:latin typeface="Verdana" panose="020B0604030504040204" pitchFamily="34" charset="0"/>
                <a:ea typeface="Verdana" panose="020B0604030504040204" pitchFamily="34" charset="0"/>
                <a:cs typeface="Verdana" panose="020B0604030504040204" pitchFamily="34" charset="0"/>
              </a:rPr>
              <a:t>abuse indices, at the same time, using the definitions. The risk factors in the indices were developed based on research. Items on the assessment are weighted differently based on their statistical relationship to the likelihood of future abuse and/or neglect. Then, the numerical score for each index is added up. This results in a neglect score and an abuse score. The scored risk level for this family is the higher of the two levels. </a:t>
            </a:r>
          </a:p>
          <a:p>
            <a:pPr marL="0" lvl="1" defTabSz="931669">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4852" indent="-465836">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Before the assessment is finalized, the social worker considers policy and discretionary overrides to change the risk level, which will be discussed in further detail during the onsite training.</a:t>
            </a:r>
          </a:p>
          <a:p>
            <a:pPr marL="4852" indent="-465836">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4852" indent="-465836">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At the end of the assessment, the final risk level is used to determine whether families should receive ongoing protective intervention services. Families classified as low or moderate risk are recommended for file closure, and high- and very high-risk families are recommended for ongoing protective intervention services.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There are two indices, neglect and abuse, scored in a single stream.</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Ask for ideas about why both indices are necessary (i.e., risk assessment examines the probability of FUTURE harm, and it’s not uncommon for there to be multiple types of maltreatment in a family).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Walk through each item, pointing out that many of these items are very concrete and easily observable. This contributes to reliability.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scoring each item, include anything that would have been present on the date of the reported incident or </a:t>
            </a:r>
            <a:r>
              <a:rPr lang="en-US" dirty="0" smtClean="0">
                <a:latin typeface="Verdana" panose="020B0604030504040204" pitchFamily="34" charset="0"/>
                <a:ea typeface="Verdana" panose="020B0604030504040204" pitchFamily="34" charset="0"/>
                <a:cs typeface="Verdana" panose="020B0604030504040204" pitchFamily="34" charset="0"/>
              </a:rPr>
              <a:t>has </a:t>
            </a:r>
            <a:r>
              <a:rPr lang="en-US" dirty="0">
                <a:latin typeface="Verdana" panose="020B0604030504040204" pitchFamily="34" charset="0"/>
                <a:ea typeface="Verdana" panose="020B0604030504040204" pitchFamily="34" charset="0"/>
                <a:cs typeface="Verdana" panose="020B0604030504040204" pitchFamily="34" charset="0"/>
              </a:rPr>
              <a:t>become present since then. Think of a risk factor like an “on” switch: once it is turned on, it stays on for the purpose of this initial risk assessment.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Ask for ideas as to why this may be. We don’t know for certain, but we do KNOW that research documents this distinction.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4"/>
              </a:buBlip>
              <a:tabLst>
                <a:tab pos="342760" algn="l"/>
              </a:tabLst>
            </a:pPr>
            <a:r>
              <a:rPr lang="en-US" dirty="0">
                <a:latin typeface="Verdana" panose="020B0604030504040204" pitchFamily="34" charset="0"/>
                <a:ea typeface="Verdana" panose="020B0604030504040204" pitchFamily="34" charset="0"/>
                <a:cs typeface="Verdana" panose="020B0604030504040204" pitchFamily="34" charset="0"/>
              </a:rPr>
              <a:t>COMPUTER NOTE: On the computer, the worker will only need to check the item. The score is automatically calculated and totaled.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(Point to the scored risk level.) The worker checks the appropriate risk level for each index: the scored risk level is the higher index. This information tells us that this family looks like other families with known rates of subsequent maltreatment ranging from low to very high.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Look at the policy overrides. These are conditions that may be so rare that they </a:t>
            </a:r>
            <a:r>
              <a:rPr lang="en-US" dirty="0" smtClean="0">
                <a:latin typeface="Verdana" panose="020B0604030504040204" pitchFamily="34" charset="0"/>
                <a:ea typeface="Verdana" panose="020B0604030504040204" pitchFamily="34" charset="0"/>
                <a:cs typeface="Verdana" panose="020B0604030504040204" pitchFamily="34" charset="0"/>
              </a:rPr>
              <a:t>do not </a:t>
            </a:r>
            <a:r>
              <a:rPr lang="en-US" dirty="0">
                <a:latin typeface="Verdana" panose="020B0604030504040204" pitchFamily="34" charset="0"/>
                <a:ea typeface="Verdana" panose="020B0604030504040204" pitchFamily="34" charset="0"/>
                <a:cs typeface="Verdana" panose="020B0604030504040204" pitchFamily="34" charset="0"/>
              </a:rPr>
              <a:t>show up statistically or were not documented in the reviewed case files, yet the core team agrees that in these situations, it is appropriate to respond as if the family is very high risk.</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Look at the discretionary overrides. The SDM system does not replace clinical judgment. The worker has the right—in fact, the responsibility—to examine this family in light of the risk tool and ask </a:t>
            </a:r>
            <a:r>
              <a:rPr lang="en-US" dirty="0" smtClean="0">
                <a:latin typeface="Verdana" panose="020B0604030504040204" pitchFamily="34" charset="0"/>
                <a:ea typeface="Verdana" panose="020B0604030504040204" pitchFamily="34" charset="0"/>
                <a:cs typeface="Verdana" panose="020B0604030504040204" pitchFamily="34" charset="0"/>
              </a:rPr>
              <a:t>whether </a:t>
            </a:r>
            <a:r>
              <a:rPr lang="en-US" dirty="0">
                <a:latin typeface="Verdana" panose="020B0604030504040204" pitchFamily="34" charset="0"/>
                <a:ea typeface="Verdana" panose="020B0604030504040204" pitchFamily="34" charset="0"/>
                <a:cs typeface="Verdana" panose="020B0604030504040204" pitchFamily="34" charset="0"/>
              </a:rPr>
              <a:t>unique conditions not captured by the tool </a:t>
            </a:r>
            <a:r>
              <a:rPr lang="en-US" dirty="0" smtClean="0">
                <a:latin typeface="Verdana" panose="020B0604030504040204" pitchFamily="34" charset="0"/>
                <a:ea typeface="Verdana" panose="020B0604030504040204" pitchFamily="34" charset="0"/>
                <a:cs typeface="Verdana" panose="020B0604030504040204" pitchFamily="34" charset="0"/>
              </a:rPr>
              <a:t>warrant </a:t>
            </a:r>
            <a:r>
              <a:rPr lang="en-US" dirty="0">
                <a:latin typeface="Verdana" panose="020B0604030504040204" pitchFamily="34" charset="0"/>
                <a:ea typeface="Verdana" panose="020B0604030504040204" pitchFamily="34" charset="0"/>
                <a:cs typeface="Verdana" panose="020B0604030504040204" pitchFamily="34" charset="0"/>
              </a:rPr>
              <a:t>an increase in risk level. At the time of </a:t>
            </a:r>
            <a:r>
              <a:rPr lang="en-US" i="1" dirty="0">
                <a:latin typeface="Verdana" panose="020B0604030504040204" pitchFamily="34" charset="0"/>
                <a:ea typeface="Verdana" panose="020B0604030504040204" pitchFamily="34" charset="0"/>
                <a:cs typeface="Verdana" panose="020B0604030504040204" pitchFamily="34" charset="0"/>
              </a:rPr>
              <a:t>reassessment</a:t>
            </a:r>
            <a:r>
              <a:rPr lang="en-US" dirty="0">
                <a:latin typeface="Verdana" panose="020B0604030504040204" pitchFamily="34" charset="0"/>
                <a:ea typeface="Verdana" panose="020B0604030504040204" pitchFamily="34" charset="0"/>
                <a:cs typeface="Verdana" panose="020B0604030504040204" pitchFamily="34" charset="0"/>
              </a:rPr>
              <a:t>, a worker may override the risk level up one level. Supervisor approval is required.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Ask for ideas about why, at this time, risk can only be increased (i.e., do not know family very well at this point . . . best to err on side of caution).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An example of an override might be a single parent of a six-month-old child who has no mental health or substance use and no prior history and few other risk factors. The total risk score is likely to be moderate. However, in the past three months, her mother died, her husband left, she lost her job and moved across the country, knows no one in town, is running out of money, and the baby has colic. The allegation was physical abuse, and you learned during the investigation that she does not believe in corporal punishment, but she lost her temper and spanked the baby. However, it was on the buttock with an open hand and did not leave injury. You may override up one level to high, with a reason such as “Mother is under extraordinary stress, which increases her risk. The child is very young, so the absence of CPS history may be an indicator of lower risk, or it may be related to absence of opportunity to acquire a CPS history.”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4"/>
              </a:buBlip>
              <a:tabLst>
                <a:tab pos="342760" algn="l"/>
              </a:tabLst>
            </a:pPr>
            <a:r>
              <a:rPr lang="en-US" dirty="0">
                <a:latin typeface="Verdana" panose="020B0604030504040204" pitchFamily="34" charset="0"/>
                <a:ea typeface="Verdana" panose="020B0604030504040204" pitchFamily="34" charset="0"/>
                <a:cs typeface="Verdana" panose="020B0604030504040204" pitchFamily="34" charset="0"/>
              </a:rPr>
              <a:t>COMPUTER NOTE: In WebSDM, when you finish an SDM assessment, it will be sent to your supervisor for approval.</a:t>
            </a:r>
          </a:p>
          <a:p>
            <a:pPr marL="4852" indent="-465836">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prstClr val="black"/>
                </a:solidFill>
                <a:latin typeface="Verdana" charset="0"/>
                <a:ea typeface="MS PGothic" charset="0"/>
                <a:cs typeface="MS PGothic" charset="0"/>
              </a:rPr>
              <a:pPr/>
              <a:t>6</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00810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5F4CB-1589-4302-85DF-960813AA9491}" type="slidenum">
              <a:rPr lang="en-US" smtClean="0"/>
              <a:t>8</a:t>
            </a:fld>
            <a:endParaRPr lang="en-US"/>
          </a:p>
        </p:txBody>
      </p:sp>
    </p:spTree>
    <p:extLst>
      <p:ext uri="{BB962C8B-B14F-4D97-AF65-F5344CB8AC3E}">
        <p14:creationId xmlns:p14="http://schemas.microsoft.com/office/powerpoint/2010/main" val="291723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D037B-5905-40F9-B50C-1B3EFC091B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31197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5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8084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177322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27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08696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50969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378506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44689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7964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78395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44678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79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18049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948625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73267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28349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21328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473091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118138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039675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58946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49892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1177821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256306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559623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126424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576130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12266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7437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56402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14942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564135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08441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64173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419388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2860270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marL="214313" indent="-214313">
              <a:buFont typeface="Verdana" panose="020B0604030504040204" pitchFamily="34" charset="0"/>
              <a:buChar char="•"/>
              <a:defRPr sz="1350"/>
            </a:lvl2pPr>
            <a:lvl3pPr marL="685800" indent="-342900">
              <a:buFont typeface="Verdana" panose="020B0604030504040204" pitchFamily="34" charset="0"/>
              <a:buChar char="»"/>
              <a:defRPr sz="1350"/>
            </a:lvl3pPr>
            <a:lvl4pPr>
              <a:defRPr sz="135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850434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86406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602" y="206890"/>
            <a:ext cx="4692315" cy="1489564"/>
          </a:xfrm>
          <a:solidFill>
            <a:schemeClr val="bg1"/>
          </a:solidFill>
          <a:ln>
            <a:noFill/>
          </a:ln>
        </p:spPr>
        <p:txBody>
          <a:bodyPr>
            <a:noAutofit/>
          </a:bodyPr>
          <a:lstStyle>
            <a:lvl1pPr algn="ctr">
              <a:lnSpc>
                <a:spcPct val="100000"/>
              </a:lnSpc>
              <a:defRPr sz="2100">
                <a:solidFill>
                  <a:schemeClr val="tx1">
                    <a:lumMod val="50000"/>
                  </a:schemeClr>
                </a:solidFill>
                <a:latin typeface="+mn-lt"/>
              </a:defRPr>
            </a:lvl1pPr>
          </a:lstStyle>
          <a:p>
            <a:r>
              <a:rPr lang="en-US" dirty="0" smtClean="0"/>
              <a:t>Slide master</a:t>
            </a:r>
            <a:endParaRPr lang="en-US" dirty="0"/>
          </a:p>
        </p:txBody>
      </p:sp>
    </p:spTree>
    <p:extLst>
      <p:ext uri="{BB962C8B-B14F-4D97-AF65-F5344CB8AC3E}">
        <p14:creationId xmlns:p14="http://schemas.microsoft.com/office/powerpoint/2010/main" val="3333012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686618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2" name="Title 1"/>
          <p:cNvSpPr>
            <a:spLocks noGrp="1"/>
          </p:cNvSpPr>
          <p:nvPr>
            <p:ph type="title" hasCustomPrompt="1"/>
          </p:nvPr>
        </p:nvSpPr>
        <p:spPr>
          <a:xfrm>
            <a:off x="457200" y="91440"/>
            <a:ext cx="8229600" cy="888834"/>
          </a:xfrm>
        </p:spPr>
        <p:txBody>
          <a:bodyPr>
            <a:noAutofit/>
          </a:bodyPr>
          <a:lstStyle>
            <a:lvl1pPr algn="l">
              <a:lnSpc>
                <a:spcPts val="1875"/>
              </a:lnSpc>
              <a:defRPr sz="18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2895600" cy="365125"/>
          </a:xfrm>
          <a:prstGeom prst="rect">
            <a:avLst/>
          </a:prstGeom>
        </p:spPr>
        <p:txBody>
          <a:bodyPr/>
          <a:lstStyle>
            <a:lvl1pPr algn="l">
              <a:defRPr/>
            </a:lvl1pPr>
          </a:lstStyle>
          <a:p>
            <a:pPr defTabSz="342900"/>
            <a:endParaRPr lang="en-US" dirty="0">
              <a:solidFill>
                <a:srgbClr val="4C4845">
                  <a:tint val="75000"/>
                </a:srgbClr>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marL="685800" indent="-342900">
              <a:lnSpc>
                <a:spcPct val="100000"/>
              </a:lnSpc>
              <a:spcBef>
                <a:spcPts val="0"/>
              </a:spcBef>
              <a:spcAft>
                <a:spcPts val="0"/>
              </a:spcAft>
              <a:defRPr sz="1350"/>
            </a:lvl3pPr>
            <a:lvl4pPr marL="1028700" indent="-342900">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87352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81311"/>
            <a:ext cx="8229600" cy="888834"/>
          </a:xfrm>
        </p:spPr>
        <p:txBody>
          <a:bodyPr>
            <a:noAutofit/>
          </a:bodyPr>
          <a:lstStyle>
            <a:lvl1pPr algn="l">
              <a:lnSpc>
                <a:spcPct val="100000"/>
              </a:lnSpc>
              <a:defRPr sz="18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289560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marL="685800" indent="-342900">
              <a:lnSpc>
                <a:spcPct val="100000"/>
              </a:lnSpc>
              <a:spcBef>
                <a:spcPts val="0"/>
              </a:spcBef>
              <a:spcAft>
                <a:spcPts val="0"/>
              </a:spcAft>
              <a:defRPr sz="1350"/>
            </a:lvl3pPr>
            <a:lvl4pPr marL="1028700" indent="-342900">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89816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91440"/>
            <a:ext cx="8229600" cy="888834"/>
          </a:xfrm>
        </p:spPr>
        <p:txBody>
          <a:bodyPr>
            <a:noAutofit/>
          </a:bodyPr>
          <a:lstStyle>
            <a:lvl1pPr algn="l">
              <a:lnSpc>
                <a:spcPts val="1875"/>
              </a:lnSpc>
              <a:defRPr sz="18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289560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marL="685800" indent="-342900">
              <a:lnSpc>
                <a:spcPct val="100000"/>
              </a:lnSpc>
              <a:spcBef>
                <a:spcPts val="0"/>
              </a:spcBef>
              <a:spcAft>
                <a:spcPts val="0"/>
              </a:spcAft>
              <a:defRPr sz="1350"/>
            </a:lvl3pPr>
            <a:lvl4pPr marL="1028700" indent="-342900">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0685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81311"/>
            <a:ext cx="8229600" cy="888834"/>
          </a:xfrm>
        </p:spPr>
        <p:txBody>
          <a:bodyPr>
            <a:noAutofit/>
          </a:bodyPr>
          <a:lstStyle>
            <a:lvl1pPr algn="l">
              <a:lnSpc>
                <a:spcPts val="1875"/>
              </a:lnSpc>
              <a:defRPr sz="1800">
                <a:solidFill>
                  <a:srgbClr val="FFFFFF"/>
                </a:solidFill>
              </a:defRPr>
            </a:lvl1pPr>
          </a:lstStyle>
          <a:p>
            <a:r>
              <a:rPr lang="en-US" dirty="0" smtClean="0"/>
              <a:t>Slide master</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marL="685800" indent="-342900">
              <a:lnSpc>
                <a:spcPct val="100000"/>
              </a:lnSpc>
              <a:spcBef>
                <a:spcPts val="0"/>
              </a:spcBef>
              <a:spcAft>
                <a:spcPts val="0"/>
              </a:spcAft>
              <a:defRPr sz="1350"/>
            </a:lvl3pPr>
            <a:lvl4pPr marL="1028700" indent="-342900">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82672"/>
            <a:ext cx="1306402" cy="486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282672"/>
            <a:ext cx="1306402" cy="486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67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934841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 no photo">
    <p:spTree>
      <p:nvGrpSpPr>
        <p:cNvPr id="1" name=""/>
        <p:cNvGrpSpPr/>
        <p:nvPr/>
      </p:nvGrpSpPr>
      <p:grpSpPr>
        <a:xfrm>
          <a:off x="0" y="0"/>
          <a:ext cx="0" cy="0"/>
          <a:chOff x="0" y="0"/>
          <a:chExt cx="0" cy="0"/>
        </a:xfrm>
      </p:grpSpPr>
      <p:sp>
        <p:nvSpPr>
          <p:cNvPr id="8" name="Rectangle 7"/>
          <p:cNvSpPr/>
          <p:nvPr/>
        </p:nvSpPr>
        <p:spPr>
          <a:xfrm>
            <a:off x="0" y="1727200"/>
            <a:ext cx="9144000" cy="51308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chemeClr val="bg1"/>
                </a:solidFill>
              </a:defRPr>
            </a:lvl1pPr>
          </a:lstStyle>
          <a:p>
            <a:r>
              <a:rPr lang="en-US" smtClean="0"/>
              <a:t>Click to edit Master title style</a:t>
            </a:r>
            <a:endParaRPr lang="en-US" dirty="0"/>
          </a:p>
        </p:txBody>
      </p:sp>
      <p:pic>
        <p:nvPicPr>
          <p:cNvPr id="7" name="Picture 6" descr="FINAL_1212_NCCD_Main_Logo_72dpi.jpg"/>
          <p:cNvPicPr>
            <a:picLocks noChangeAspect="1"/>
          </p:cNvPicPr>
          <p:nvPr/>
        </p:nvPicPr>
        <p:blipFill>
          <a:blip r:embed="rId2"/>
          <a:stretch>
            <a:fillRect/>
          </a:stretch>
        </p:blipFill>
        <p:spPr>
          <a:xfrm>
            <a:off x="457201" y="745069"/>
            <a:ext cx="3841857" cy="621853"/>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805" y="114147"/>
            <a:ext cx="1545317" cy="1545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1727200"/>
            <a:ext cx="9144000" cy="51308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2" name="Rectangle 11"/>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3" name="Picture 12" descr="FINAL_1212_NCCD_Main_Logo_72dpi.jpg"/>
          <p:cNvPicPr>
            <a:picLocks noChangeAspect="1"/>
          </p:cNvPicPr>
          <p:nvPr userDrawn="1"/>
        </p:nvPicPr>
        <p:blipFill>
          <a:blip r:embed="rId2"/>
          <a:stretch>
            <a:fillRect/>
          </a:stretch>
        </p:blipFill>
        <p:spPr>
          <a:xfrm>
            <a:off x="457201" y="745069"/>
            <a:ext cx="3841857" cy="621853"/>
          </a:xfrm>
          <a:prstGeom prst="rect">
            <a:avLst/>
          </a:prstGeom>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05" y="114147"/>
            <a:ext cx="1545317" cy="1545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245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81311"/>
            <a:ext cx="8229600" cy="888834"/>
          </a:xfrm>
          <a:prstGeom prst="rect">
            <a:avLst/>
          </a:prstGeom>
        </p:spPr>
        <p:txBody>
          <a:bodyPr anchor="ctr">
            <a:noAutofit/>
          </a:bodyPr>
          <a:lstStyle>
            <a:lvl1pPr algn="l">
              <a:lnSpc>
                <a:spcPct val="100000"/>
              </a:lnSpc>
              <a:defRPr sz="18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6838950" cy="365125"/>
          </a:xfrm>
          <a:prstGeom prst="rect">
            <a:avLst/>
          </a:prstGeom>
        </p:spPr>
        <p:txBody>
          <a:bodyPr/>
          <a:lstStyle>
            <a:lvl1pPr algn="l">
              <a:defRPr sz="1200"/>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685800" indent="-342900">
              <a:lnSpc>
                <a:spcPct val="100000"/>
              </a:lnSpc>
              <a:spcBef>
                <a:spcPts val="0"/>
              </a:spcBef>
              <a:spcAft>
                <a:spcPts val="0"/>
              </a:spcAft>
              <a:defRPr sz="1800"/>
            </a:lvl3pPr>
            <a:lvl4pPr marL="1028700" indent="-342900">
              <a:lnSpc>
                <a:spcPct val="100000"/>
              </a:lnSpc>
              <a:spcBef>
                <a:spcPts val="0"/>
              </a:spcBef>
              <a:spcAft>
                <a:spcPts val="0"/>
              </a:spcAft>
              <a:defRPr sz="180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3868224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81311"/>
            <a:ext cx="8229600" cy="888834"/>
          </a:xfrm>
          <a:prstGeom prst="rect">
            <a:avLst/>
          </a:prstGeom>
        </p:spPr>
        <p:txBody>
          <a:bodyPr anchor="ctr">
            <a:noAutofit/>
          </a:bodyPr>
          <a:lstStyle>
            <a:lvl1pPr algn="l">
              <a:lnSpc>
                <a:spcPct val="100000"/>
              </a:lnSpc>
              <a:defRPr sz="1800">
                <a:solidFill>
                  <a:srgbClr val="FFFFFF"/>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6838950" cy="365125"/>
          </a:xfrm>
          <a:prstGeom prst="rect">
            <a:avLst/>
          </a:prstGeom>
        </p:spPr>
        <p:txBody>
          <a:bodyPr/>
          <a:lstStyle>
            <a:lvl1pPr algn="l">
              <a:defRPr sz="1200"/>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marL="685800" indent="-342900">
              <a:lnSpc>
                <a:spcPct val="100000"/>
              </a:lnSpc>
              <a:spcBef>
                <a:spcPts val="0"/>
              </a:spcBef>
              <a:spcAft>
                <a:spcPts val="0"/>
              </a:spcAft>
              <a:defRPr sz="1800"/>
            </a:lvl3pPr>
            <a:lvl4pPr marL="1028700" indent="-342900">
              <a:lnSpc>
                <a:spcPct val="100000"/>
              </a:lnSpc>
              <a:spcBef>
                <a:spcPts val="0"/>
              </a:spcBef>
              <a:spcAft>
                <a:spcPts val="0"/>
              </a:spcAft>
              <a:defRPr sz="180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Tree>
    <p:extLst>
      <p:ext uri="{BB962C8B-B14F-4D97-AF65-F5344CB8AC3E}">
        <p14:creationId xmlns:p14="http://schemas.microsoft.com/office/powerpoint/2010/main" val="1842781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430693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3038" y="10637"/>
            <a:ext cx="7207103" cy="1042029"/>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71600" y="1447800"/>
            <a:ext cx="7772400" cy="4572000"/>
          </a:xfrm>
          <a:prstGeom prst="rect">
            <a:avLst/>
          </a:prstGeo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xfrm>
            <a:off x="12954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342900"/>
            <a:fld id="{6EA68E23-CE04-41E5-9B52-168F3AD1A943}" type="datetimeFigureOut">
              <a:rPr lang="en-US" smtClean="0"/>
              <a:pPr defTabSz="342900"/>
              <a:t>9/25/2015</a:t>
            </a:fld>
            <a:endParaRPr lang="en-US" dirty="0"/>
          </a:p>
        </p:txBody>
      </p:sp>
      <p:sp>
        <p:nvSpPr>
          <p:cNvPr id="5" name="Rectangle 6"/>
          <p:cNvSpPr>
            <a:spLocks noGrp="1" noChangeArrowheads="1"/>
          </p:cNvSpPr>
          <p:nvPr>
            <p:ph type="ftr" sz="quarter" idx="11"/>
          </p:nvPr>
        </p:nvSpPr>
        <p:spPr>
          <a:xfrm>
            <a:off x="40386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342900"/>
            <a:endParaRPr lang="en-US" dirty="0"/>
          </a:p>
        </p:txBody>
      </p:sp>
      <p:sp>
        <p:nvSpPr>
          <p:cNvPr id="6" name="Rectangle 7"/>
          <p:cNvSpPr>
            <a:spLocks noGrp="1" noChangeArrowheads="1"/>
          </p:cNvSpPr>
          <p:nvPr>
            <p:ph type="sldNum" sz="quarter" idx="12"/>
          </p:nvPr>
        </p:nvSpPr>
        <p:spPr>
          <a:xfrm>
            <a:off x="6781800" y="6245225"/>
            <a:ext cx="2286000" cy="476250"/>
          </a:xfrm>
          <a:prstGeom prst="rect">
            <a:avLst/>
          </a:prstGeom>
        </p:spPr>
        <p:txBody>
          <a:bodyPr/>
          <a:lstStyle>
            <a:lvl1pPr fontAlgn="auto">
              <a:spcBef>
                <a:spcPts val="0"/>
              </a:spcBef>
              <a:spcAft>
                <a:spcPts val="0"/>
              </a:spcAft>
              <a:defRPr>
                <a:solidFill>
                  <a:srgbClr val="FFFFFF"/>
                </a:solidFill>
                <a:latin typeface="Calibri"/>
              </a:defRPr>
            </a:lvl1pPr>
          </a:lstStyle>
          <a:p>
            <a:pPr defTabSz="342900"/>
            <a:fld id="{F77421A1-0AD9-4499-BEB2-3E98AB757DA8}" type="slidenum">
              <a:rPr lang="en-US" smtClean="0"/>
              <a:pPr defTabSz="342900"/>
              <a:t>‹#›</a:t>
            </a:fld>
            <a:endParaRPr lang="en-US" dirty="0"/>
          </a:p>
        </p:txBody>
      </p:sp>
    </p:spTree>
    <p:extLst>
      <p:ext uri="{BB962C8B-B14F-4D97-AF65-F5344CB8AC3E}">
        <p14:creationId xmlns:p14="http://schemas.microsoft.com/office/powerpoint/2010/main" val="1008733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1279214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1805212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093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71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84354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473099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886746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842118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023159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990288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612837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87435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6473687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067576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4767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428469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296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43773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50635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2333449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851399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7459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397724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a:defRPr sz="1350"/>
            </a:lvl2pPr>
            <a:lvl3pPr>
              <a:defRPr sz="1350"/>
            </a:lvl3pPr>
            <a:lvl4pPr>
              <a:defRPr sz="135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8554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5.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60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46039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15305342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371" y="1760656"/>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a:solidFill>
                  <a:schemeClr val="tx1"/>
                </a:solidFill>
              </a:rPr>
              <a:t> 3.0 Risk Assessment</a:t>
            </a:r>
            <a:br>
              <a:rPr lang="en-US" sz="2700" b="1" dirty="0">
                <a:solidFill>
                  <a:schemeClr val="tx1"/>
                </a:solidFill>
              </a:rPr>
            </a:br>
            <a:r>
              <a:rPr lang="en-US" sz="2700" b="1" dirty="0">
                <a:solidFill>
                  <a:schemeClr val="tx1"/>
                </a:solidFill>
              </a:rPr>
              <a:t>Validation and </a:t>
            </a:r>
            <a:r>
              <a:rPr lang="en-US" sz="2700" b="1" dirty="0" smtClean="0">
                <a:solidFill>
                  <a:schemeClr val="tx1"/>
                </a:solidFill>
              </a:rPr>
              <a:t>Practice-Driven </a:t>
            </a:r>
            <a:r>
              <a:rPr lang="en-US" sz="2700" b="1" dirty="0">
                <a:solidFill>
                  <a:schemeClr val="tx1"/>
                </a:solidFill>
              </a:rPr>
              <a:t>Changes</a:t>
            </a:r>
          </a:p>
        </p:txBody>
      </p:sp>
    </p:spTree>
    <p:extLst>
      <p:ext uri="{BB962C8B-B14F-4D97-AF65-F5344CB8AC3E}">
        <p14:creationId xmlns:p14="http://schemas.microsoft.com/office/powerpoint/2010/main" val="316066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schemeClr val="tx1"/>
                </a:solidFill>
                <a:latin typeface="Verdana" pitchFamily="34" charset="0"/>
                <a:cs typeface="Verdana" pitchFamily="34" charset="0"/>
              </a:rPr>
              <a:t>Connecting Safety and Risk</a:t>
            </a:r>
          </a:p>
        </p:txBody>
      </p:sp>
      <p:graphicFrame>
        <p:nvGraphicFramePr>
          <p:cNvPr id="7" name="Content Placeholder 6"/>
          <p:cNvGraphicFramePr>
            <a:graphicFrameLocks noGrp="1"/>
          </p:cNvGraphicFramePr>
          <p:nvPr>
            <p:ph sz="quarter" idx="4"/>
            <p:extLst/>
          </p:nvPr>
        </p:nvGraphicFramePr>
        <p:xfrm>
          <a:off x="1353007" y="1964572"/>
          <a:ext cx="6515100" cy="355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23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4" name="Title 2"/>
          <p:cNvSpPr>
            <a:spLocks noGrp="1"/>
          </p:cNvSpPr>
          <p:nvPr>
            <p:ph type="title"/>
          </p:nvPr>
        </p:nvSpPr>
        <p:spPr>
          <a:xfrm>
            <a:off x="457199" y="1"/>
            <a:ext cx="8564137" cy="961998"/>
          </a:xfrm>
        </p:spPr>
        <p:txBody>
          <a:bodyPr>
            <a:noAutofit/>
          </a:bodyPr>
          <a:lstStyle/>
          <a:p>
            <a:r>
              <a:rPr lang="en-US" sz="2800" dirty="0">
                <a:solidFill>
                  <a:schemeClr val="tx1"/>
                </a:solidFill>
                <a:latin typeface="Verdana" pitchFamily="34" charset="0"/>
                <a:cs typeface="Verdana" pitchFamily="34" charset="0"/>
              </a:rPr>
              <a:t>The Difference Between Risk and Safety Threat</a:t>
            </a:r>
          </a:p>
        </p:txBody>
      </p:sp>
      <p:sp>
        <p:nvSpPr>
          <p:cNvPr id="568321" name="Text Placeholder 3"/>
          <p:cNvSpPr>
            <a:spLocks noGrp="1"/>
          </p:cNvSpPr>
          <p:nvPr>
            <p:ph type="body" sz="quarter" idx="4294967295"/>
          </p:nvPr>
        </p:nvSpPr>
        <p:spPr>
          <a:xfrm>
            <a:off x="791735" y="2155825"/>
            <a:ext cx="2913063" cy="479425"/>
          </a:xfrm>
        </p:spPr>
        <p:txBody>
          <a:bodyPr/>
          <a:lstStyle/>
          <a:p>
            <a:r>
              <a:rPr lang="en-US" sz="2400" b="1" dirty="0">
                <a:solidFill>
                  <a:schemeClr val="tx1"/>
                </a:solidFill>
                <a:latin typeface="Verdana" charset="0"/>
                <a:ea typeface="MS PGothic" charset="0"/>
              </a:rPr>
              <a:t>RISK</a:t>
            </a:r>
          </a:p>
        </p:txBody>
      </p:sp>
      <p:pic>
        <p:nvPicPr>
          <p:cNvPr id="2" name="Content Placeholder 1"/>
          <p:cNvPicPr>
            <a:picLocks noGrp="1" noChangeAspect="1"/>
          </p:cNvPicPr>
          <p:nvPr>
            <p:ph sz="quarter" idx="4294967295"/>
          </p:nvPr>
        </p:nvPicPr>
        <p:blipFill>
          <a:blip r:embed="rId4"/>
          <a:srcRect l="15702" r="15702"/>
          <a:stretch>
            <a:fillRect/>
          </a:stretch>
        </p:blipFill>
        <p:spPr>
          <a:xfrm>
            <a:off x="791735" y="2840038"/>
            <a:ext cx="2536825" cy="2124075"/>
          </a:xfrm>
        </p:spPr>
      </p:pic>
      <p:sp>
        <p:nvSpPr>
          <p:cNvPr id="568323" name="Text Placeholder 5"/>
          <p:cNvSpPr>
            <a:spLocks noGrp="1"/>
          </p:cNvSpPr>
          <p:nvPr>
            <p:ph type="body" sz="quarter" idx="4294967295"/>
          </p:nvPr>
        </p:nvSpPr>
        <p:spPr>
          <a:xfrm>
            <a:off x="4476385" y="2155825"/>
            <a:ext cx="3183764" cy="479425"/>
          </a:xfrm>
        </p:spPr>
        <p:txBody>
          <a:bodyPr/>
          <a:lstStyle/>
          <a:p>
            <a:r>
              <a:rPr lang="en-US" sz="2400" b="1" dirty="0">
                <a:solidFill>
                  <a:schemeClr val="tx1"/>
                </a:solidFill>
                <a:latin typeface="Verdana" charset="0"/>
                <a:ea typeface="MS PGothic" charset="0"/>
              </a:rPr>
              <a:t>SAFETY THREAT</a:t>
            </a:r>
          </a:p>
        </p:txBody>
      </p:sp>
      <p:pic>
        <p:nvPicPr>
          <p:cNvPr id="3" name="Picture 2"/>
          <p:cNvPicPr>
            <a:picLocks noChangeAspect="1"/>
          </p:cNvPicPr>
          <p:nvPr/>
        </p:nvPicPr>
        <p:blipFill>
          <a:blip r:embed="rId5"/>
          <a:stretch>
            <a:fillRect/>
          </a:stretch>
        </p:blipFill>
        <p:spPr>
          <a:xfrm>
            <a:off x="4476385" y="2840485"/>
            <a:ext cx="3183764" cy="2124167"/>
          </a:xfrm>
          <a:prstGeom prst="rect">
            <a:avLst/>
          </a:prstGeom>
        </p:spPr>
      </p:pic>
    </p:spTree>
    <p:custDataLst>
      <p:tags r:id="rId1"/>
    </p:custDataLst>
    <p:extLst>
      <p:ext uri="{BB962C8B-B14F-4D97-AF65-F5344CB8AC3E}">
        <p14:creationId xmlns:p14="http://schemas.microsoft.com/office/powerpoint/2010/main" val="107427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8352263" cy="961998"/>
          </a:xfrm>
        </p:spPr>
        <p:txBody>
          <a:bodyPr/>
          <a:lstStyle/>
          <a:p>
            <a:r>
              <a:rPr lang="en-US" sz="2800" dirty="0">
                <a:solidFill>
                  <a:schemeClr val="tx1"/>
                </a:solidFill>
                <a:latin typeface="Verdana" pitchFamily="34" charset="0"/>
                <a:cs typeface="Verdana" pitchFamily="34" charset="0"/>
              </a:rPr>
              <a:t>Risk </a:t>
            </a:r>
            <a:r>
              <a:rPr lang="en-US" sz="2800" dirty="0" smtClean="0">
                <a:solidFill>
                  <a:schemeClr val="tx1"/>
                </a:solidFill>
                <a:latin typeface="Verdana" pitchFamily="34" charset="0"/>
                <a:cs typeface="Verdana" pitchFamily="34" charset="0"/>
              </a:rPr>
              <a:t>Assessment</a:t>
            </a:r>
            <a:r>
              <a:rPr lang="en-US" sz="2800" dirty="0">
                <a:solidFill>
                  <a:schemeClr val="tx1"/>
                </a:solidFill>
                <a:latin typeface="Verdana" pitchFamily="34" charset="0"/>
                <a:cs typeface="Verdana" pitchFamily="34" charset="0"/>
              </a:rPr>
              <a:t>: How worried should we be?</a:t>
            </a:r>
          </a:p>
        </p:txBody>
      </p:sp>
      <p:sp>
        <p:nvSpPr>
          <p:cNvPr id="4" name="Rectangle 3"/>
          <p:cNvSpPr/>
          <p:nvPr/>
        </p:nvSpPr>
        <p:spPr>
          <a:xfrm>
            <a:off x="2343150" y="2000250"/>
            <a:ext cx="1543050" cy="1028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What is the likelihood of future abuse or neglect?</a:t>
            </a:r>
          </a:p>
        </p:txBody>
      </p:sp>
      <p:sp>
        <p:nvSpPr>
          <p:cNvPr id="5" name="Oval 4"/>
          <p:cNvSpPr/>
          <p:nvPr/>
        </p:nvSpPr>
        <p:spPr>
          <a:xfrm>
            <a:off x="4797826" y="2114550"/>
            <a:ext cx="15430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LOW</a:t>
            </a:r>
          </a:p>
        </p:txBody>
      </p:sp>
      <p:sp>
        <p:nvSpPr>
          <p:cNvPr id="7" name="Oval 6"/>
          <p:cNvSpPr/>
          <p:nvPr/>
        </p:nvSpPr>
        <p:spPr>
          <a:xfrm>
            <a:off x="4797826" y="2926302"/>
            <a:ext cx="1570238" cy="788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MODERATE</a:t>
            </a:r>
          </a:p>
        </p:txBody>
      </p:sp>
      <p:sp>
        <p:nvSpPr>
          <p:cNvPr id="8" name="Oval 7"/>
          <p:cNvSpPr/>
          <p:nvPr/>
        </p:nvSpPr>
        <p:spPr>
          <a:xfrm>
            <a:off x="4797826" y="3771900"/>
            <a:ext cx="1543050" cy="742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HIGH</a:t>
            </a:r>
          </a:p>
        </p:txBody>
      </p:sp>
      <p:sp>
        <p:nvSpPr>
          <p:cNvPr id="9" name="Oval 8"/>
          <p:cNvSpPr/>
          <p:nvPr/>
        </p:nvSpPr>
        <p:spPr>
          <a:xfrm>
            <a:off x="4825013" y="4629150"/>
            <a:ext cx="1543050" cy="7429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VERY HIGH</a:t>
            </a:r>
          </a:p>
        </p:txBody>
      </p:sp>
      <p:cxnSp>
        <p:nvCxnSpPr>
          <p:cNvPr id="11" name="Elbow Connector 10"/>
          <p:cNvCxnSpPr>
            <a:endCxn id="9" idx="2"/>
          </p:cNvCxnSpPr>
          <p:nvPr/>
        </p:nvCxnSpPr>
        <p:spPr>
          <a:xfrm rot="16200000" flipH="1">
            <a:off x="2984006" y="3159619"/>
            <a:ext cx="1971675" cy="171033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2"/>
          </p:cNvCxnSpPr>
          <p:nvPr/>
        </p:nvCxnSpPr>
        <p:spPr>
          <a:xfrm>
            <a:off x="3114676" y="4143375"/>
            <a:ext cx="16831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2"/>
          </p:cNvCxnSpPr>
          <p:nvPr/>
        </p:nvCxnSpPr>
        <p:spPr>
          <a:xfrm>
            <a:off x="3114674" y="3297777"/>
            <a:ext cx="1683152" cy="22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5" idx="2"/>
          </p:cNvCxnSpPr>
          <p:nvPr/>
        </p:nvCxnSpPr>
        <p:spPr>
          <a:xfrm flipV="1">
            <a:off x="3886201" y="2486025"/>
            <a:ext cx="911626" cy="28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6368064" y="2114550"/>
            <a:ext cx="147037" cy="1485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4" name="Right Brace 23"/>
          <p:cNvSpPr/>
          <p:nvPr/>
        </p:nvSpPr>
        <p:spPr>
          <a:xfrm>
            <a:off x="6384987" y="3886200"/>
            <a:ext cx="147037" cy="1485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5" name="TextBox 24"/>
          <p:cNvSpPr txBox="1"/>
          <p:nvPr/>
        </p:nvSpPr>
        <p:spPr>
          <a:xfrm>
            <a:off x="6572250" y="2686050"/>
            <a:ext cx="685800" cy="300082"/>
          </a:xfrm>
          <a:prstGeom prst="rect">
            <a:avLst/>
          </a:prstGeom>
          <a:noFill/>
        </p:spPr>
        <p:txBody>
          <a:bodyPr wrap="square" rtlCol="0">
            <a:spAutoFit/>
          </a:bodyPr>
          <a:lstStyle/>
          <a:p>
            <a:r>
              <a:rPr lang="en-US" sz="1350" dirty="0">
                <a:latin typeface="+mj-lt"/>
              </a:rPr>
              <a:t>close</a:t>
            </a:r>
          </a:p>
        </p:txBody>
      </p:sp>
      <p:sp>
        <p:nvSpPr>
          <p:cNvPr id="26" name="TextBox 25"/>
          <p:cNvSpPr txBox="1"/>
          <p:nvPr/>
        </p:nvSpPr>
        <p:spPr>
          <a:xfrm>
            <a:off x="6629400" y="4514850"/>
            <a:ext cx="628650" cy="300082"/>
          </a:xfrm>
          <a:prstGeom prst="rect">
            <a:avLst/>
          </a:prstGeom>
          <a:noFill/>
        </p:spPr>
        <p:txBody>
          <a:bodyPr wrap="square" rtlCol="0">
            <a:spAutoFit/>
          </a:bodyPr>
          <a:lstStyle/>
          <a:p>
            <a:r>
              <a:rPr lang="en-US" sz="1350" dirty="0">
                <a:latin typeface="+mj-lt"/>
              </a:rPr>
              <a:t>open</a:t>
            </a:r>
          </a:p>
        </p:txBody>
      </p:sp>
    </p:spTree>
    <p:extLst>
      <p:ext uri="{BB962C8B-B14F-4D97-AF65-F5344CB8AC3E}">
        <p14:creationId xmlns:p14="http://schemas.microsoft.com/office/powerpoint/2010/main" val="268981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2013 California Risk Validation </a:t>
            </a:r>
            <a:r>
              <a:rPr lang="en-US" sz="2800" dirty="0" smtClean="0">
                <a:solidFill>
                  <a:schemeClr val="tx1"/>
                </a:solidFill>
                <a:latin typeface="Verdana" pitchFamily="34" charset="0"/>
                <a:cs typeface="Verdana" pitchFamily="34" charset="0"/>
              </a:rPr>
              <a:t>Results</a:t>
            </a:r>
            <a:endParaRPr lang="en-US" sz="2800" dirty="0">
              <a:solidFill>
                <a:schemeClr val="tx1"/>
              </a:solidFill>
              <a:latin typeface="Verdana" pitchFamily="34" charset="0"/>
              <a:cs typeface="Verdana" pitchFamily="34" charset="0"/>
            </a:endParaRPr>
          </a:p>
        </p:txBody>
      </p:sp>
      <p:graphicFrame>
        <p:nvGraphicFramePr>
          <p:cNvPr id="5" name="Chart 4"/>
          <p:cNvGraphicFramePr/>
          <p:nvPr>
            <p:extLst>
              <p:ext uri="{D42A27DB-BD31-4B8C-83A1-F6EECF244321}">
                <p14:modId xmlns:p14="http://schemas.microsoft.com/office/powerpoint/2010/main" val="4204353632"/>
              </p:ext>
            </p:extLst>
          </p:nvPr>
        </p:nvGraphicFramePr>
        <p:xfrm>
          <a:off x="323385" y="1304693"/>
          <a:ext cx="8619893" cy="48396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4886" y="6282091"/>
            <a:ext cx="7521757" cy="523220"/>
          </a:xfrm>
          <a:prstGeom prst="rect">
            <a:avLst/>
          </a:prstGeom>
          <a:noFill/>
        </p:spPr>
        <p:txBody>
          <a:bodyPr wrap="square" rtlCol="0">
            <a:spAutoFit/>
          </a:bodyPr>
          <a:lstStyle/>
          <a:p>
            <a:r>
              <a:rPr lang="en-US" sz="1400" dirty="0">
                <a:latin typeface="+mj-lt"/>
              </a:rPr>
              <a:t>N = 11,444 substantiated/inconclusive investigations from July 1, 2010 – June 30, </a:t>
            </a:r>
            <a:r>
              <a:rPr lang="en-US" sz="1400" dirty="0" smtClean="0">
                <a:latin typeface="+mj-lt"/>
              </a:rPr>
              <a:t>2011; 18-month </a:t>
            </a:r>
            <a:r>
              <a:rPr lang="en-US" sz="1400" dirty="0">
                <a:latin typeface="+mj-lt"/>
              </a:rPr>
              <a:t>follow-up period</a:t>
            </a:r>
          </a:p>
        </p:txBody>
      </p:sp>
    </p:spTree>
    <p:extLst>
      <p:ext uri="{BB962C8B-B14F-4D97-AF65-F5344CB8AC3E}">
        <p14:creationId xmlns:p14="http://schemas.microsoft.com/office/powerpoint/2010/main" val="72997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4592341" y="1019982"/>
          <a:ext cx="3351509" cy="464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36291" y="423746"/>
            <a:ext cx="3689659" cy="1527717"/>
          </a:xfrm>
          <a:prstGeom prst="rect">
            <a:avLst/>
          </a:prstGeom>
        </p:spPr>
        <p:txBody>
          <a:bodyPr vert="horz" lIns="68580" tIns="34290" rIns="68580" bIns="34290" rtlCol="0" anchor="ctr">
            <a:noAutofit/>
          </a:bodyPr>
          <a:lstStyle>
            <a:lvl1pPr algn="l" defTabSz="457200" rtl="0" eaLnBrk="1" latinLnBrk="0" hangingPunct="1">
              <a:lnSpc>
                <a:spcPct val="100000"/>
              </a:lnSpc>
              <a:spcBef>
                <a:spcPct val="0"/>
              </a:spcBef>
              <a:buNone/>
              <a:defRPr sz="3200" kern="1200">
                <a:solidFill>
                  <a:srgbClr val="393634"/>
                </a:solidFill>
                <a:latin typeface="Verdana"/>
                <a:ea typeface="+mj-ea"/>
                <a:cs typeface="Verdana"/>
              </a:defRPr>
            </a:lvl1pPr>
          </a:lstStyle>
          <a:p>
            <a:pPr fontAlgn="base">
              <a:spcAft>
                <a:spcPct val="0"/>
              </a:spcAft>
            </a:pPr>
            <a:r>
              <a:rPr lang="en-US" sz="2400" dirty="0" smtClean="0">
                <a:solidFill>
                  <a:srgbClr val="484C45"/>
                </a:solidFill>
                <a:latin typeface="Verdana" pitchFamily="34" charset="0"/>
                <a:cs typeface="Verdana" pitchFamily="34" charset="0"/>
              </a:rPr>
              <a:t>The </a:t>
            </a:r>
            <a:r>
              <a:rPr lang="en-US" sz="2400" dirty="0">
                <a:solidFill>
                  <a:srgbClr val="484C45"/>
                </a:solidFill>
                <a:latin typeface="Verdana" pitchFamily="34" charset="0"/>
                <a:cs typeface="Verdana" pitchFamily="34" charset="0"/>
              </a:rPr>
              <a:t>SDM</a:t>
            </a:r>
            <a:r>
              <a:rPr lang="en-US" sz="2400" baseline="30000" dirty="0">
                <a:solidFill>
                  <a:srgbClr val="484C45"/>
                </a:solidFill>
                <a:latin typeface="Verdana" pitchFamily="34" charset="0"/>
                <a:cs typeface="Verdana" pitchFamily="34" charset="0"/>
              </a:rPr>
              <a:t> </a:t>
            </a:r>
            <a:r>
              <a:rPr lang="en-US" sz="2400" dirty="0">
                <a:solidFill>
                  <a:srgbClr val="484C45"/>
                </a:solidFill>
                <a:latin typeface="Verdana" pitchFamily="34" charset="0"/>
                <a:cs typeface="Verdana" pitchFamily="34" charset="0"/>
              </a:rPr>
              <a:t>risk </a:t>
            </a:r>
            <a:r>
              <a:rPr lang="en-US" sz="2400" dirty="0" smtClean="0">
                <a:solidFill>
                  <a:srgbClr val="484C45"/>
                </a:solidFill>
                <a:latin typeface="Verdana" pitchFamily="34" charset="0"/>
                <a:cs typeface="Verdana" pitchFamily="34" charset="0"/>
              </a:rPr>
              <a:t>assessment has four </a:t>
            </a:r>
            <a:r>
              <a:rPr lang="en-US" sz="2400" smtClean="0">
                <a:solidFill>
                  <a:srgbClr val="484C45"/>
                </a:solidFill>
                <a:latin typeface="Verdana" pitchFamily="34" charset="0"/>
                <a:cs typeface="Verdana" pitchFamily="34" charset="0"/>
              </a:rPr>
              <a:t>main </a:t>
            </a:r>
            <a:r>
              <a:rPr lang="en-US" sz="2400" smtClean="0">
                <a:solidFill>
                  <a:srgbClr val="484C45"/>
                </a:solidFill>
                <a:latin typeface="Verdana" pitchFamily="34" charset="0"/>
                <a:cs typeface="Verdana" pitchFamily="34" charset="0"/>
              </a:rPr>
              <a:t>sections:</a:t>
            </a:r>
            <a:endParaRPr lang="en-US" sz="2400" dirty="0">
              <a:solidFill>
                <a:srgbClr val="484C45"/>
              </a:solidFill>
              <a:latin typeface="Verdana" pitchFamily="34" charset="0"/>
              <a:cs typeface="Verdana" pitchFamily="34" charset="0"/>
            </a:endParaRPr>
          </a:p>
        </p:txBody>
      </p:sp>
    </p:spTree>
    <p:extLst>
      <p:ext uri="{BB962C8B-B14F-4D97-AF65-F5344CB8AC3E}">
        <p14:creationId xmlns:p14="http://schemas.microsoft.com/office/powerpoint/2010/main" val="34011259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Initial Risk Assessment – Structural Changes</a:t>
            </a:r>
            <a:endParaRPr lang="en-US" sz="2800" dirty="0"/>
          </a:p>
        </p:txBody>
      </p:sp>
      <p:sp>
        <p:nvSpPr>
          <p:cNvPr id="3" name="Text Placeholder 2"/>
          <p:cNvSpPr>
            <a:spLocks noGrp="1"/>
          </p:cNvSpPr>
          <p:nvPr>
            <p:ph type="body" sz="quarter" idx="3"/>
          </p:nvPr>
        </p:nvSpPr>
        <p:spPr>
          <a:xfrm>
            <a:off x="457200" y="1318279"/>
            <a:ext cx="6773660" cy="430840"/>
          </a:xfrm>
        </p:spPr>
        <p:txBody>
          <a:bodyPr/>
          <a:lstStyle/>
          <a:p>
            <a:r>
              <a:rPr lang="en-US" sz="2400" dirty="0"/>
              <a:t>Major Changes</a:t>
            </a:r>
          </a:p>
        </p:txBody>
      </p:sp>
      <p:sp>
        <p:nvSpPr>
          <p:cNvPr id="4" name="Content Placeholder 3"/>
          <p:cNvSpPr>
            <a:spLocks noGrp="1"/>
          </p:cNvSpPr>
          <p:nvPr>
            <p:ph sz="quarter" idx="4"/>
          </p:nvPr>
        </p:nvSpPr>
        <p:spPr>
          <a:xfrm>
            <a:off x="457200" y="1749119"/>
            <a:ext cx="8341112" cy="3965469"/>
          </a:xfrm>
        </p:spPr>
        <p:txBody>
          <a:bodyPr/>
          <a:lstStyle/>
          <a:p>
            <a:pPr marL="457200" indent="-457200">
              <a:buFont typeface="Verdana" panose="020B0604030504040204" pitchFamily="34" charset="0"/>
              <a:buChar char="•"/>
            </a:pPr>
            <a:r>
              <a:rPr lang="en-US" sz="1600" dirty="0" smtClean="0">
                <a:solidFill>
                  <a:schemeClr val="tx1"/>
                </a:solidFill>
              </a:rPr>
              <a:t>Single-stream format – one list of items, not two</a:t>
            </a:r>
            <a:endParaRPr lang="en-US" sz="1600" baseline="30000" dirty="0" smtClean="0">
              <a:solidFill>
                <a:schemeClr val="tx1"/>
              </a:solidFill>
            </a:endParaRPr>
          </a:p>
          <a:p>
            <a:pPr marL="457200" indent="-457200">
              <a:buFont typeface="Verdana" panose="020B0604030504040204" pitchFamily="34" charset="0"/>
              <a:buChar char="•"/>
            </a:pPr>
            <a:endParaRPr lang="en-US" sz="1600" dirty="0" smtClean="0">
              <a:solidFill>
                <a:schemeClr val="tx1"/>
              </a:solidFill>
            </a:endParaRPr>
          </a:p>
          <a:p>
            <a:pPr marL="457200" indent="-457200">
              <a:buFont typeface="Verdana" panose="020B0604030504040204" pitchFamily="34" charset="0"/>
              <a:buChar char="•"/>
            </a:pPr>
            <a:r>
              <a:rPr lang="en-US" sz="1600" dirty="0" smtClean="0">
                <a:solidFill>
                  <a:schemeClr val="tx1"/>
                </a:solidFill>
              </a:rPr>
              <a:t>Maintains separate abuse and neglect items and levels</a:t>
            </a:r>
          </a:p>
          <a:p>
            <a:pPr marL="457200" indent="-457200">
              <a:buFont typeface="Verdana" panose="020B0604030504040204" pitchFamily="34" charset="0"/>
              <a:buChar char="•"/>
            </a:pPr>
            <a:endParaRPr lang="en-US" sz="1600" dirty="0" smtClean="0">
              <a:solidFill>
                <a:schemeClr val="tx1"/>
              </a:solidFill>
            </a:endParaRPr>
          </a:p>
          <a:p>
            <a:pPr marL="457200" indent="-457200">
              <a:buFont typeface="Verdana" panose="020B0604030504040204" pitchFamily="34" charset="0"/>
              <a:buChar char="•"/>
            </a:pPr>
            <a:r>
              <a:rPr lang="en-US" sz="1600" dirty="0" smtClean="0">
                <a:solidFill>
                  <a:schemeClr val="tx1"/>
                </a:solidFill>
              </a:rPr>
              <a:t>Highest </a:t>
            </a:r>
            <a:r>
              <a:rPr lang="en-US" sz="1600" dirty="0">
                <a:solidFill>
                  <a:schemeClr val="tx1"/>
                </a:solidFill>
              </a:rPr>
              <a:t>on e</a:t>
            </a:r>
            <a:r>
              <a:rPr lang="en-US" sz="1600" dirty="0" smtClean="0">
                <a:solidFill>
                  <a:schemeClr val="tx1"/>
                </a:solidFill>
              </a:rPr>
              <a:t>ither neglect still determines overall risk</a:t>
            </a:r>
            <a:endParaRPr lang="en-US" sz="1600" baseline="30000" dirty="0" smtClean="0">
              <a:solidFill>
                <a:schemeClr val="tx1"/>
              </a:solidFill>
            </a:endParaRPr>
          </a:p>
          <a:p>
            <a:pPr marL="457200" indent="-457200">
              <a:buFont typeface="Verdana" panose="020B0604030504040204" pitchFamily="34" charset="0"/>
              <a:buChar char="•"/>
            </a:pPr>
            <a:endParaRPr lang="en-US" sz="1600" dirty="0" smtClean="0">
              <a:solidFill>
                <a:schemeClr val="tx1"/>
              </a:solidFill>
            </a:endParaRPr>
          </a:p>
          <a:p>
            <a:pPr marL="457200" indent="-457200">
              <a:buFont typeface="Verdana" panose="020B0604030504040204" pitchFamily="34" charset="0"/>
              <a:buChar char="•"/>
            </a:pPr>
            <a:r>
              <a:rPr lang="en-US" sz="1600" dirty="0" smtClean="0">
                <a:solidFill>
                  <a:schemeClr val="tx1"/>
                </a:solidFill>
              </a:rPr>
              <a:t>Why</a:t>
            </a:r>
            <a:endParaRPr lang="en-US" sz="1600" dirty="0">
              <a:solidFill>
                <a:schemeClr val="tx1"/>
              </a:solidFill>
            </a:endParaRPr>
          </a:p>
          <a:p>
            <a:pPr marL="914400" lvl="1" indent="-457200">
              <a:buFont typeface="Verdana" panose="020B0604030504040204" pitchFamily="34" charset="0"/>
              <a:buChar char="»"/>
            </a:pPr>
            <a:r>
              <a:rPr lang="en-US" sz="1600" dirty="0" smtClean="0">
                <a:solidFill>
                  <a:schemeClr val="tx1"/>
                </a:solidFill>
              </a:rPr>
              <a:t>Allows answering common questions one time rather than two</a:t>
            </a:r>
          </a:p>
          <a:p>
            <a:pPr marL="1371600" lvl="2" indent="-452438">
              <a:buFont typeface="Wingdings" panose="05000000000000000000" pitchFamily="2" charset="2"/>
              <a:buChar char="§"/>
            </a:pPr>
            <a:r>
              <a:rPr lang="en-US" sz="1600" dirty="0" smtClean="0">
                <a:solidFill>
                  <a:schemeClr val="tx1"/>
                </a:solidFill>
              </a:rPr>
              <a:t>Reduction in common errors (prior investigations, prior open cases)</a:t>
            </a:r>
          </a:p>
          <a:p>
            <a:pPr marL="1371600" lvl="2" indent="-452438">
              <a:buFont typeface="Wingdings" panose="05000000000000000000" pitchFamily="2" charset="2"/>
              <a:buChar char="§"/>
            </a:pPr>
            <a:r>
              <a:rPr lang="en-US" sz="1600" dirty="0" smtClean="0">
                <a:solidFill>
                  <a:schemeClr val="tx1"/>
                </a:solidFill>
              </a:rPr>
              <a:t>Reduction in discrete number of items</a:t>
            </a:r>
          </a:p>
          <a:p>
            <a:pPr marL="914400" lvl="1" indent="-457200">
              <a:buFont typeface="Verdana" panose="020B0604030504040204" pitchFamily="34" charset="0"/>
              <a:buChar char="»"/>
            </a:pPr>
            <a:r>
              <a:rPr lang="en-US" sz="1600" dirty="0" smtClean="0">
                <a:solidFill>
                  <a:schemeClr val="tx1"/>
                </a:solidFill>
              </a:rPr>
              <a:t>Allows grouping of items by content area to enable more structured interviews:</a:t>
            </a:r>
          </a:p>
          <a:p>
            <a:pPr marL="1371600" lvl="2" indent="-452438">
              <a:buFont typeface="Wingdings" panose="05000000000000000000" pitchFamily="2" charset="2"/>
              <a:buChar char="§"/>
            </a:pPr>
            <a:r>
              <a:rPr lang="en-US" sz="1600" dirty="0">
                <a:solidFill>
                  <a:schemeClr val="tx1"/>
                </a:solidFill>
              </a:rPr>
              <a:t>P</a:t>
            </a:r>
            <a:r>
              <a:rPr lang="en-US" sz="1600" dirty="0" smtClean="0">
                <a:solidFill>
                  <a:schemeClr val="tx1"/>
                </a:solidFill>
              </a:rPr>
              <a:t>rior investigations details, </a:t>
            </a:r>
          </a:p>
          <a:p>
            <a:pPr marL="1371600" lvl="2" indent="-452438">
              <a:buFont typeface="Wingdings" panose="05000000000000000000" pitchFamily="2" charset="2"/>
              <a:buChar char="§"/>
            </a:pPr>
            <a:r>
              <a:rPr lang="en-US" sz="1600" dirty="0">
                <a:solidFill>
                  <a:schemeClr val="tx1"/>
                </a:solidFill>
              </a:rPr>
              <a:t>C</a:t>
            </a:r>
            <a:r>
              <a:rPr lang="en-US" sz="1600" dirty="0" smtClean="0">
                <a:solidFill>
                  <a:schemeClr val="tx1"/>
                </a:solidFill>
              </a:rPr>
              <a:t>urrent investigation details</a:t>
            </a:r>
          </a:p>
          <a:p>
            <a:pPr marL="1371600" lvl="2" indent="-452438">
              <a:buFont typeface="Wingdings" panose="05000000000000000000" pitchFamily="2" charset="2"/>
              <a:buChar char="§"/>
            </a:pPr>
            <a:r>
              <a:rPr lang="en-US" sz="1600" dirty="0">
                <a:solidFill>
                  <a:schemeClr val="tx1"/>
                </a:solidFill>
              </a:rPr>
              <a:t>F</a:t>
            </a:r>
            <a:r>
              <a:rPr lang="en-US" sz="1600" dirty="0" smtClean="0">
                <a:solidFill>
                  <a:schemeClr val="tx1"/>
                </a:solidFill>
              </a:rPr>
              <a:t>amily characteristics</a:t>
            </a:r>
          </a:p>
          <a:p>
            <a:pPr marL="417910" lvl="1" indent="-160735"/>
            <a:endParaRPr lang="en-US" sz="1600" dirty="0">
              <a:solidFill>
                <a:schemeClr val="tx1"/>
              </a:solidFill>
            </a:endParaRPr>
          </a:p>
          <a:p>
            <a:pPr marL="457200" indent="-457200">
              <a:buFont typeface="Verdana" panose="020B0604030504040204" pitchFamily="34" charset="0"/>
              <a:buChar char="•"/>
            </a:pPr>
            <a:r>
              <a:rPr lang="en-US" sz="1600" dirty="0" smtClean="0">
                <a:solidFill>
                  <a:schemeClr val="tx1"/>
                </a:solidFill>
              </a:rPr>
              <a:t>Item Language and Definitions </a:t>
            </a:r>
          </a:p>
          <a:p>
            <a:pPr marL="914400" lvl="1" indent="-457200">
              <a:buFont typeface="Verdana" panose="020B0604030504040204" pitchFamily="34" charset="0"/>
              <a:buChar char="»"/>
            </a:pPr>
            <a:r>
              <a:rPr lang="en-US" sz="1600" dirty="0" smtClean="0">
                <a:solidFill>
                  <a:schemeClr val="tx1"/>
                </a:solidFill>
              </a:rPr>
              <a:t>Switch from “score” this item to “identify and choose”</a:t>
            </a:r>
          </a:p>
          <a:p>
            <a:pPr marL="914400" lvl="1" indent="-457200">
              <a:buFont typeface="Verdana" panose="020B0604030504040204" pitchFamily="34" charset="0"/>
              <a:buChar char="»"/>
            </a:pPr>
            <a:r>
              <a:rPr lang="en-US" sz="1600" dirty="0" smtClean="0">
                <a:solidFill>
                  <a:schemeClr val="tx1"/>
                </a:solidFill>
              </a:rPr>
              <a:t>Neutral language in most items</a:t>
            </a:r>
          </a:p>
          <a:p>
            <a:pPr marL="417910" lvl="1" indent="-160735"/>
            <a:endParaRPr lang="en-US" sz="1600" dirty="0">
              <a:solidFill>
                <a:schemeClr val="tx1"/>
              </a:solidFill>
            </a:endParaRPr>
          </a:p>
        </p:txBody>
      </p:sp>
    </p:spTree>
    <p:extLst>
      <p:ext uri="{BB962C8B-B14F-4D97-AF65-F5344CB8AC3E}">
        <p14:creationId xmlns:p14="http://schemas.microsoft.com/office/powerpoint/2010/main" val="2331184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0167"/>
          <a:stretch/>
        </p:blipFill>
        <p:spPr>
          <a:xfrm>
            <a:off x="0" y="867966"/>
            <a:ext cx="9144000" cy="5775722"/>
          </a:xfrm>
          <a:prstGeom prst="rect">
            <a:avLst/>
          </a:prstGeom>
        </p:spPr>
      </p:pic>
    </p:spTree>
    <p:extLst>
      <p:ext uri="{BB962C8B-B14F-4D97-AF65-F5344CB8AC3E}">
        <p14:creationId xmlns:p14="http://schemas.microsoft.com/office/powerpoint/2010/main" val="851114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127688"/>
            <a:ext cx="8458200" cy="639762"/>
          </a:xfrm>
        </p:spPr>
        <p:txBody>
          <a:bodyPr anchor="ctr"/>
          <a:lstStyle/>
          <a:p>
            <a:r>
              <a:rPr lang="en-US" sz="2400" dirty="0">
                <a:solidFill>
                  <a:srgbClr val="A19D83"/>
                </a:solidFill>
              </a:rPr>
              <a:t>Major Changes to Abuse (A) and/or Neglect (N)</a:t>
            </a:r>
          </a:p>
        </p:txBody>
      </p:sp>
      <p:sp>
        <p:nvSpPr>
          <p:cNvPr id="5" name="Content Placeholder 4"/>
          <p:cNvSpPr>
            <a:spLocks noGrp="1"/>
          </p:cNvSpPr>
          <p:nvPr>
            <p:ph sz="quarter" idx="13"/>
          </p:nvPr>
        </p:nvSpPr>
        <p:spPr>
          <a:xfrm>
            <a:off x="457200" y="1767450"/>
            <a:ext cx="4345621" cy="3756547"/>
          </a:xfrm>
        </p:spPr>
        <p:txBody>
          <a:bodyPr/>
          <a:lstStyle/>
          <a:p>
            <a:pPr marL="457200" indent="-457200">
              <a:buFont typeface="Verdana" panose="020B0604030504040204" pitchFamily="34" charset="0"/>
              <a:buChar char="•"/>
            </a:pPr>
            <a:r>
              <a:rPr lang="en-US" sz="1400" dirty="0" smtClean="0"/>
              <a:t>Validation-driven changes: Many </a:t>
            </a:r>
            <a:r>
              <a:rPr lang="en-US" sz="1400" dirty="0"/>
              <a:t>items are </a:t>
            </a:r>
            <a:r>
              <a:rPr lang="en-US" sz="1400" dirty="0" smtClean="0"/>
              <a:t>now for </a:t>
            </a:r>
            <a:r>
              <a:rPr lang="en-US" sz="1400" dirty="0"/>
              <a:t>both primary and </a:t>
            </a:r>
            <a:r>
              <a:rPr lang="en-US" sz="1400" dirty="0" smtClean="0"/>
              <a:t>secondary caregivers</a:t>
            </a:r>
            <a:endParaRPr lang="en-US" sz="1400" dirty="0"/>
          </a:p>
          <a:p>
            <a:pPr marL="914400" lvl="2" indent="-457200"/>
            <a:endParaRPr lang="en-US" sz="1400" dirty="0" smtClean="0"/>
          </a:p>
          <a:p>
            <a:pPr marL="914400" lvl="2" indent="-457200"/>
            <a:r>
              <a:rPr lang="en-US" sz="1400" dirty="0" smtClean="0"/>
              <a:t>Mental </a:t>
            </a:r>
            <a:r>
              <a:rPr lang="en-US" sz="1400" dirty="0"/>
              <a:t>health (A </a:t>
            </a:r>
            <a:r>
              <a:rPr lang="en-US" sz="1400" dirty="0" smtClean="0"/>
              <a:t>and </a:t>
            </a:r>
            <a:r>
              <a:rPr lang="en-US" sz="1400" dirty="0"/>
              <a:t>N)</a:t>
            </a:r>
          </a:p>
          <a:p>
            <a:pPr marL="914400" lvl="2" indent="-457200"/>
            <a:endParaRPr lang="en-US" sz="1400" dirty="0" smtClean="0"/>
          </a:p>
          <a:p>
            <a:pPr marL="914400" lvl="2" indent="-457200"/>
            <a:r>
              <a:rPr lang="en-US" sz="1400" dirty="0" smtClean="0"/>
              <a:t>History </a:t>
            </a:r>
            <a:r>
              <a:rPr lang="en-US" sz="1400" dirty="0"/>
              <a:t>of abuse or neglect (A </a:t>
            </a:r>
            <a:r>
              <a:rPr lang="en-US" sz="1400" dirty="0" smtClean="0"/>
              <a:t>and </a:t>
            </a:r>
            <a:r>
              <a:rPr lang="en-US" sz="1400" dirty="0"/>
              <a:t>N)</a:t>
            </a:r>
          </a:p>
          <a:p>
            <a:pPr marL="914400" lvl="2" indent="-457200"/>
            <a:endParaRPr lang="en-US" sz="1400" dirty="0" smtClean="0"/>
          </a:p>
          <a:p>
            <a:pPr marL="914400" lvl="2" indent="-457200"/>
            <a:r>
              <a:rPr lang="en-US" sz="1400" dirty="0" smtClean="0"/>
              <a:t>Criminal History </a:t>
            </a:r>
            <a:r>
              <a:rPr lang="en-US" sz="1400" dirty="0"/>
              <a:t>(N</a:t>
            </a:r>
            <a:r>
              <a:rPr lang="en-US" sz="1400" dirty="0" smtClean="0"/>
              <a:t>)</a:t>
            </a:r>
          </a:p>
          <a:p>
            <a:pPr marL="457200" lvl="1" indent="-457200">
              <a:buFont typeface="Verdana" panose="020B0604030504040204" pitchFamily="34" charset="0"/>
              <a:buChar char="•"/>
            </a:pPr>
            <a:endParaRPr lang="en-US" sz="1400" dirty="0" smtClean="0"/>
          </a:p>
          <a:p>
            <a:pPr marL="457200" lvl="1" indent="-457200">
              <a:buFont typeface="Verdana" panose="020B0604030504040204" pitchFamily="34" charset="0"/>
              <a:buChar char="•"/>
            </a:pPr>
            <a:r>
              <a:rPr lang="en-US" sz="1400" dirty="0" smtClean="0"/>
              <a:t>Items added</a:t>
            </a:r>
          </a:p>
          <a:p>
            <a:pPr marL="457200" lvl="1" indent="-457200">
              <a:buFont typeface="Verdana" panose="020B0604030504040204" pitchFamily="34" charset="0"/>
              <a:buChar char="•"/>
            </a:pPr>
            <a:endParaRPr lang="en-US" sz="1400" dirty="0" smtClean="0"/>
          </a:p>
          <a:p>
            <a:pPr marL="914400" lvl="2" indent="-457200"/>
            <a:r>
              <a:rPr lang="en-US" sz="1400" dirty="0" smtClean="0"/>
              <a:t>Primary caregiver assessment of incident (A)</a:t>
            </a:r>
          </a:p>
          <a:p>
            <a:pPr marL="914400" lvl="2" indent="-457200"/>
            <a:endParaRPr lang="en-US" sz="1400" dirty="0" smtClean="0"/>
          </a:p>
          <a:p>
            <a:pPr marL="914400" lvl="2" indent="-457200"/>
            <a:r>
              <a:rPr lang="en-US" sz="1400" dirty="0" smtClean="0"/>
              <a:t>Primary/secondary alcohol or drug use </a:t>
            </a:r>
            <a:r>
              <a:rPr lang="en-US" sz="1400" dirty="0"/>
              <a:t>(A </a:t>
            </a:r>
            <a:r>
              <a:rPr lang="en-US" sz="1400" dirty="0" smtClean="0"/>
              <a:t>and </a:t>
            </a:r>
            <a:r>
              <a:rPr lang="en-US" sz="1400" dirty="0"/>
              <a:t>N</a:t>
            </a:r>
            <a:r>
              <a:rPr lang="en-US" sz="1400" dirty="0" smtClean="0"/>
              <a:t>)</a:t>
            </a:r>
          </a:p>
          <a:p>
            <a:pPr marL="914400" lvl="2" indent="-457200"/>
            <a:endParaRPr lang="en-US" sz="1400" dirty="0" smtClean="0"/>
          </a:p>
          <a:p>
            <a:pPr marL="914400" lvl="2" indent="-457200"/>
            <a:r>
              <a:rPr lang="en-US" sz="1400" dirty="0" smtClean="0"/>
              <a:t>Primary caregiver blames child (A)</a:t>
            </a:r>
          </a:p>
          <a:p>
            <a:pPr marL="0" lvl="1" indent="0">
              <a:buNone/>
            </a:pPr>
            <a:endParaRPr lang="en-US" sz="1400" dirty="0" smtClean="0"/>
          </a:p>
          <a:p>
            <a:pPr marL="457200" lvl="1" indent="-457200">
              <a:buFont typeface="Verdana" panose="020B0604030504040204" pitchFamily="34" charset="0"/>
              <a:buChar char="•"/>
            </a:pPr>
            <a:r>
              <a:rPr lang="en-US" sz="1400" dirty="0" smtClean="0"/>
              <a:t>New supplemental items</a:t>
            </a:r>
            <a:endParaRPr lang="en-US" sz="1400" dirty="0"/>
          </a:p>
          <a:p>
            <a:pPr marL="457200" lvl="2" indent="-457200"/>
            <a:endParaRPr lang="en-US" sz="1400" dirty="0"/>
          </a:p>
          <a:p>
            <a:pPr marL="675085" lvl="2" indent="-160735"/>
            <a:endParaRPr lang="en-US" sz="1400" dirty="0"/>
          </a:p>
          <a:p>
            <a:endParaRPr lang="en-US" sz="1400" dirty="0"/>
          </a:p>
        </p:txBody>
      </p:sp>
      <p:sp>
        <p:nvSpPr>
          <p:cNvPr id="7" name="Content Placeholder 6"/>
          <p:cNvSpPr>
            <a:spLocks noGrp="1"/>
          </p:cNvSpPr>
          <p:nvPr>
            <p:ph sz="quarter" idx="15"/>
          </p:nvPr>
        </p:nvSpPr>
        <p:spPr>
          <a:xfrm>
            <a:off x="4705814" y="1767450"/>
            <a:ext cx="4530854" cy="3756547"/>
          </a:xfrm>
        </p:spPr>
        <p:txBody>
          <a:bodyPr/>
          <a:lstStyle/>
          <a:p>
            <a:pPr marL="457200" lvl="1" indent="-457200">
              <a:buFont typeface="Verdana" panose="020B0604030504040204" pitchFamily="34" charset="0"/>
              <a:buChar char="•"/>
            </a:pPr>
            <a:r>
              <a:rPr lang="en-US" sz="1400" dirty="0"/>
              <a:t>Items Removed</a:t>
            </a:r>
          </a:p>
          <a:p>
            <a:pPr marL="914400" lvl="2" indent="-457200"/>
            <a:endParaRPr lang="en-US" sz="1400" dirty="0" smtClean="0"/>
          </a:p>
          <a:p>
            <a:pPr marL="914400" lvl="2" indent="-457200"/>
            <a:r>
              <a:rPr lang="en-US" sz="1400" dirty="0" smtClean="0"/>
              <a:t>Physical </a:t>
            </a:r>
            <a:r>
              <a:rPr lang="en-US" sz="1400" dirty="0"/>
              <a:t>care of child </a:t>
            </a:r>
            <a:r>
              <a:rPr lang="en-US" sz="1400" dirty="0" smtClean="0"/>
              <a:t>(N)</a:t>
            </a:r>
            <a:endParaRPr lang="en-US" sz="1400" dirty="0"/>
          </a:p>
          <a:p>
            <a:pPr marL="914400" lvl="2" indent="-457200"/>
            <a:endParaRPr lang="en-US" sz="1400" dirty="0" smtClean="0"/>
          </a:p>
          <a:p>
            <a:pPr marL="914400" lvl="2" indent="-457200"/>
            <a:r>
              <a:rPr lang="en-US" sz="1400" dirty="0" smtClean="0"/>
              <a:t>Primary </a:t>
            </a:r>
            <a:r>
              <a:rPr lang="en-US" sz="1400" dirty="0"/>
              <a:t>c</a:t>
            </a:r>
            <a:r>
              <a:rPr lang="en-US" sz="1400" dirty="0" smtClean="0"/>
              <a:t>aregiver domineering</a:t>
            </a:r>
          </a:p>
          <a:p>
            <a:pPr marL="457200" lvl="2" indent="0">
              <a:buNone/>
            </a:pPr>
            <a:r>
              <a:rPr lang="en-US" sz="1400" dirty="0"/>
              <a:t>	 </a:t>
            </a:r>
            <a:r>
              <a:rPr lang="en-US" sz="1400" dirty="0" smtClean="0"/>
              <a:t>  (A)</a:t>
            </a:r>
          </a:p>
          <a:p>
            <a:pPr marL="914400" lvl="2" indent="-457200"/>
            <a:endParaRPr lang="en-US" sz="1400" dirty="0" smtClean="0"/>
          </a:p>
          <a:p>
            <a:pPr marL="914400" lvl="2" indent="-457200"/>
            <a:r>
              <a:rPr lang="en-US" sz="1400" dirty="0" smtClean="0"/>
              <a:t>Delinquency history from child characteristics (A)</a:t>
            </a:r>
            <a:endParaRPr lang="en-US" sz="1400" dirty="0"/>
          </a:p>
          <a:p>
            <a:pPr marL="457200" lvl="1" indent="-457200">
              <a:buFont typeface="Verdana" panose="020B0604030504040204" pitchFamily="34" charset="0"/>
              <a:buChar char="•"/>
            </a:pPr>
            <a:endParaRPr lang="en-US" sz="1400" dirty="0" smtClean="0"/>
          </a:p>
          <a:p>
            <a:pPr marL="457200" lvl="1" indent="-457200">
              <a:buFont typeface="Verdana" panose="020B0604030504040204" pitchFamily="34" charset="0"/>
              <a:buChar char="•"/>
            </a:pPr>
            <a:r>
              <a:rPr lang="en-US" sz="1400" dirty="0" smtClean="0"/>
              <a:t>Reduced weight</a:t>
            </a:r>
          </a:p>
          <a:p>
            <a:pPr marL="0" lvl="1" indent="0">
              <a:buNone/>
            </a:pPr>
            <a:r>
              <a:rPr lang="en-US" sz="1400" dirty="0" smtClean="0"/>
              <a:t> </a:t>
            </a:r>
            <a:endParaRPr lang="en-US" sz="1400" dirty="0"/>
          </a:p>
          <a:p>
            <a:pPr marL="914400" lvl="2" indent="-457200"/>
            <a:r>
              <a:rPr lang="en-US" sz="1400" dirty="0" smtClean="0"/>
              <a:t>Prior investigations (A)</a:t>
            </a:r>
            <a:endParaRPr lang="en-US" sz="1400" dirty="0"/>
          </a:p>
          <a:p>
            <a:pPr marL="914400" lvl="2" indent="-457200"/>
            <a:r>
              <a:rPr lang="en-US" sz="1400" dirty="0" smtClean="0"/>
              <a:t>Child characteristics (N)</a:t>
            </a:r>
            <a:endParaRPr lang="en-US" sz="1400" dirty="0"/>
          </a:p>
          <a:p>
            <a:pPr marL="457200" lvl="1" indent="-457200">
              <a:buFont typeface="Verdana" panose="020B0604030504040204" pitchFamily="34" charset="0"/>
              <a:buChar char="•"/>
            </a:pPr>
            <a:endParaRPr lang="en-US" sz="1400" dirty="0" smtClean="0"/>
          </a:p>
          <a:p>
            <a:pPr marL="457200" lvl="1" indent="-457200">
              <a:buFont typeface="Verdana" panose="020B0604030504040204" pitchFamily="34" charset="0"/>
              <a:buChar char="•"/>
            </a:pPr>
            <a:r>
              <a:rPr lang="en-US" sz="1400" dirty="0" smtClean="0"/>
              <a:t>Separated prior open case into </a:t>
            </a:r>
          </a:p>
          <a:p>
            <a:pPr marL="914400" lvl="2" indent="-457200"/>
            <a:endParaRPr lang="en-US" sz="1400" dirty="0" smtClean="0"/>
          </a:p>
          <a:p>
            <a:pPr marL="914400" lvl="2" indent="-457200"/>
            <a:r>
              <a:rPr lang="en-US" sz="1400" dirty="0" smtClean="0"/>
              <a:t>Open in the past but closed </a:t>
            </a:r>
          </a:p>
          <a:p>
            <a:pPr marL="914400" lvl="2" indent="-457200"/>
            <a:endParaRPr lang="en-US" sz="1400" dirty="0" smtClean="0"/>
          </a:p>
          <a:p>
            <a:pPr marL="914400" lvl="2" indent="-457200"/>
            <a:r>
              <a:rPr lang="en-US" sz="1400" dirty="0" smtClean="0"/>
              <a:t>Open case at time of this referral</a:t>
            </a:r>
            <a:endParaRPr lang="en-US" sz="1400" dirty="0"/>
          </a:p>
          <a:p>
            <a:endParaRPr lang="en-US" sz="1400" dirty="0"/>
          </a:p>
        </p:txBody>
      </p:sp>
      <p:sp>
        <p:nvSpPr>
          <p:cNvPr id="2" name="Title 1"/>
          <p:cNvSpPr>
            <a:spLocks noGrp="1"/>
          </p:cNvSpPr>
          <p:nvPr>
            <p:ph type="title"/>
          </p:nvPr>
        </p:nvSpPr>
        <p:spPr/>
        <p:txBody>
          <a:bodyPr>
            <a:normAutofit/>
          </a:bodyPr>
          <a:lstStyle/>
          <a:p>
            <a:r>
              <a:rPr lang="en-US" sz="2800" dirty="0" smtClean="0">
                <a:solidFill>
                  <a:schemeClr val="tx1"/>
                </a:solidFill>
              </a:rPr>
              <a:t>Initial Risk Assessment – Item Changes</a:t>
            </a:r>
            <a:endParaRPr lang="en-US" sz="2800" dirty="0">
              <a:solidFill>
                <a:schemeClr val="tx1"/>
              </a:solidFill>
            </a:endParaRPr>
          </a:p>
        </p:txBody>
      </p:sp>
    </p:spTree>
    <p:extLst>
      <p:ext uri="{BB962C8B-B14F-4D97-AF65-F5344CB8AC3E}">
        <p14:creationId xmlns:p14="http://schemas.microsoft.com/office/powerpoint/2010/main" val="996157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2.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potx" id="{6F488E62-B46C-4088-91E3-7E62FCFCA9C3}" vid="{3440AF60-2742-4672-B6BC-B875D46CADA5}"/>
    </a:ext>
  </a:extLst>
</a:theme>
</file>

<file path=ppt/theme/theme3.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TETNCUDUKCZU-311-1258</_dlc_DocId>
    <_dlc_DocIdUrl xmlns="d5bbcda5-9f81-4e55-b91d-6cced3bd074a">
      <Url>https://nccd.sharepoint.com/crc_programs/sdm/543/_layouts/15/DocIdRedir.aspx?ID=TETNCUDUKCZU-311-1258</Url>
      <Description>TETNCUDUKCZU-311-1258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B7E9D3-DD0C-4A0D-A470-79AC92D2E774}">
  <ds:schemaRefs>
    <ds:schemaRef ds:uri="c3547a0c-3ee8-4157-882d-cdafbcec9925"/>
    <ds:schemaRef ds:uri="1966d3f9-b4fe-4c7b-99d8-d15794cf76cd"/>
    <ds:schemaRef ds:uri="http://purl.org/dc/elements/1.1/"/>
    <ds:schemaRef ds:uri="http://schemas.microsoft.com/office/infopath/2007/PartnerControls"/>
    <ds:schemaRef ds:uri="http://schemas.microsoft.com/office/2006/metadata/properties"/>
    <ds:schemaRef ds:uri="d5bbcda5-9f81-4e55-b91d-6cced3bd074a"/>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9D63383-A34C-4775-A00B-F13F9272A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EF252-3E0F-4431-9C61-4586EB232ADC}">
  <ds:schemaRefs>
    <ds:schemaRef ds:uri="http://schemas.microsoft.com/sharepoint/v3/contenttype/forms"/>
  </ds:schemaRefs>
</ds:datastoreItem>
</file>

<file path=customXml/itemProps4.xml><?xml version="1.0" encoding="utf-8"?>
<ds:datastoreItem xmlns:ds="http://schemas.openxmlformats.org/officeDocument/2006/customXml" ds:itemID="{29DD0CD2-9AAA-487F-AD84-D8B38446CD5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333</TotalTime>
  <Words>946</Words>
  <Application>Microsoft Office PowerPoint</Application>
  <PresentationFormat>On-screen Show (4:3)</PresentationFormat>
  <Paragraphs>151</Paragraphs>
  <Slides>9</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MS PGothic</vt:lpstr>
      <vt:lpstr>Arial</vt:lpstr>
      <vt:lpstr>Calibri</vt:lpstr>
      <vt:lpstr>Tahoma</vt:lpstr>
      <vt:lpstr>Verdana</vt:lpstr>
      <vt:lpstr>Wingdings</vt:lpstr>
      <vt:lpstr>CRC-ppt-template_eeh_smf</vt:lpstr>
      <vt:lpstr>2_CRC-ppt-template_eeh_smf</vt:lpstr>
      <vt:lpstr>1_CRC-ppt-template_eeh_smf</vt:lpstr>
      <vt:lpstr>SDM® 3.0 Risk Assessment Validation and Practice-Driven Changes</vt:lpstr>
      <vt:lpstr>Connecting Safety and Risk</vt:lpstr>
      <vt:lpstr>The Difference Between Risk and Safety Threat</vt:lpstr>
      <vt:lpstr>Risk Assessment: How worried should we be?</vt:lpstr>
      <vt:lpstr>2013 California Risk Validation Results</vt:lpstr>
      <vt:lpstr>PowerPoint Presentation</vt:lpstr>
      <vt:lpstr>Initial Risk Assessment – Structural Changes</vt:lpstr>
      <vt:lpstr>PowerPoint Presentation</vt:lpstr>
      <vt:lpstr>Initial Risk Assessment – Item Changes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Validation and Practice Driven Changes</dc:title>
  <dc:creator>Rod Caskey</dc:creator>
  <cp:lastModifiedBy>Debra Greene</cp:lastModifiedBy>
  <cp:revision>24</cp:revision>
  <dcterms:created xsi:type="dcterms:W3CDTF">2015-08-18T14:40:58Z</dcterms:created>
  <dcterms:modified xsi:type="dcterms:W3CDTF">2015-09-25T17:51:07Z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050de30b-5634-4d21-b19c-76c950ead318</vt:lpwstr>
  </property>
</Properties>
</file>